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>
        <p:scale>
          <a:sx n="70" d="100"/>
          <a:sy n="70" d="100"/>
        </p:scale>
        <p:origin x="57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Shortest Path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29CD372-265A-4B65-BAED-A39BDE644E93}" type="datetime8">
              <a:rPr lang="en-US" altLang="en-US" sz="1300"/>
              <a:pPr eaLnBrk="1" hangingPunct="1"/>
              <a:t>12/4/2015 8:13 AM</a:t>
            </a:fld>
            <a:endParaRPr lang="en-US" altLang="en-US" sz="130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99644-7D64-4FD8-931C-BC45E247EF64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399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52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Sets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© 2010 Goodrich, Tamassia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Sets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B393EF2-2D1C-48F6-98B6-92A1709A35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© 2010 Goodrich, Tamassia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Sets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29ECC2B-221D-44CB-A1C1-5C6C116D809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8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Strongly Connected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Maximal subgraphs such that each vertex can reach all other vertices in the subgraph</a:t>
                </a:r>
              </a:p>
              <a:p>
                <a:pPr eaLnBrk="1" hangingPunct="1"/>
                <a:r>
                  <a:rPr lang="en-US" altLang="en-US" dirty="0"/>
                  <a:t>Can also be done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using DFS, but is more complicated (similar to </a:t>
                </a:r>
                <a:r>
                  <a:rPr lang="en-US" altLang="en-US" dirty="0" err="1"/>
                  <a:t>biconnectivity</a:t>
                </a:r>
                <a:r>
                  <a:rPr lang="en-US" altLang="en-US" dirty="0"/>
                  <a:t>).</a:t>
                </a:r>
              </a:p>
            </p:txBody>
          </p:sp>
        </mc:Choice>
        <mc:Fallback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78"/>
          <p:cNvSpPr>
            <a:spLocks noChangeArrowheads="1"/>
          </p:cNvSpPr>
          <p:nvPr/>
        </p:nvSpPr>
        <p:spPr bwMode="auto">
          <a:xfrm>
            <a:off x="8657064" y="4345453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a , c , g }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1271" name="Rectangle 79"/>
          <p:cNvSpPr>
            <a:spLocks noChangeArrowheads="1"/>
          </p:cNvSpPr>
          <p:nvPr/>
        </p:nvSpPr>
        <p:spPr bwMode="auto">
          <a:xfrm>
            <a:off x="8657064" y="5780553"/>
            <a:ext cx="2138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f , d , e , b }</a:t>
            </a:r>
            <a:endParaRPr lang="en-US" altLang="en-US" b="1">
              <a:latin typeface="Times" panose="02020603050405020304" pitchFamily="18" charset="0"/>
            </a:endParaRPr>
          </a:p>
        </p:txBody>
      </p:sp>
      <p:grpSp>
        <p:nvGrpSpPr>
          <p:cNvPr id="11272" name="Group 101"/>
          <p:cNvGrpSpPr>
            <a:grpSpLocks/>
          </p:cNvGrpSpPr>
          <p:nvPr/>
        </p:nvGrpSpPr>
        <p:grpSpPr bwMode="auto">
          <a:xfrm>
            <a:off x="4797851" y="4020015"/>
            <a:ext cx="3554412" cy="2536825"/>
            <a:chOff x="751" y="1719"/>
            <a:chExt cx="2832" cy="2162"/>
          </a:xfrm>
          <a:solidFill>
            <a:schemeClr val="accent1"/>
          </a:solidFill>
        </p:grpSpPr>
        <p:sp>
          <p:nvSpPr>
            <p:cNvPr id="11274" name="Oval 81"/>
            <p:cNvSpPr>
              <a:spLocks noChangeArrowheads="1"/>
            </p:cNvSpPr>
            <p:nvPr/>
          </p:nvSpPr>
          <p:spPr bwMode="auto">
            <a:xfrm>
              <a:off x="839" y="1719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1275" name="Oval 82"/>
            <p:cNvSpPr>
              <a:spLocks noChangeArrowheads="1"/>
            </p:cNvSpPr>
            <p:nvPr/>
          </p:nvSpPr>
          <p:spPr bwMode="auto">
            <a:xfrm>
              <a:off x="1630" y="2745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1276" name="Oval 83"/>
            <p:cNvSpPr>
              <a:spLocks noChangeArrowheads="1"/>
            </p:cNvSpPr>
            <p:nvPr/>
          </p:nvSpPr>
          <p:spPr bwMode="auto">
            <a:xfrm>
              <a:off x="2176" y="210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1277" name="Oval 84"/>
            <p:cNvSpPr>
              <a:spLocks noChangeArrowheads="1"/>
            </p:cNvSpPr>
            <p:nvPr/>
          </p:nvSpPr>
          <p:spPr bwMode="auto">
            <a:xfrm>
              <a:off x="3233" y="3421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1278" name="Oval 85"/>
            <p:cNvSpPr>
              <a:spLocks noChangeArrowheads="1"/>
            </p:cNvSpPr>
            <p:nvPr/>
          </p:nvSpPr>
          <p:spPr bwMode="auto">
            <a:xfrm>
              <a:off x="2517" y="2982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11279" name="Oval 86"/>
            <p:cNvSpPr>
              <a:spLocks noChangeArrowheads="1"/>
            </p:cNvSpPr>
            <p:nvPr/>
          </p:nvSpPr>
          <p:spPr bwMode="auto">
            <a:xfrm>
              <a:off x="751" y="352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11280" name="Oval 87"/>
            <p:cNvSpPr>
              <a:spLocks noChangeArrowheads="1"/>
            </p:cNvSpPr>
            <p:nvPr/>
          </p:nvSpPr>
          <p:spPr bwMode="auto">
            <a:xfrm>
              <a:off x="3204" y="1968"/>
              <a:ext cx="350" cy="356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11281" name="AutoShape 88"/>
            <p:cNvCxnSpPr>
              <a:cxnSpLocks noChangeShapeType="1"/>
              <a:stCxn id="11274" idx="4"/>
              <a:endCxn id="11279" idx="0"/>
            </p:cNvCxnSpPr>
            <p:nvPr/>
          </p:nvCxnSpPr>
          <p:spPr bwMode="auto">
            <a:xfrm flipH="1">
              <a:off x="926" y="2098"/>
              <a:ext cx="88" cy="140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90"/>
            <p:cNvCxnSpPr>
              <a:cxnSpLocks noChangeShapeType="1"/>
              <a:stCxn id="11274" idx="6"/>
              <a:endCxn id="11276" idx="2"/>
            </p:cNvCxnSpPr>
            <p:nvPr/>
          </p:nvCxnSpPr>
          <p:spPr bwMode="auto">
            <a:xfrm>
              <a:off x="1209" y="1898"/>
              <a:ext cx="946" cy="38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91"/>
            <p:cNvCxnSpPr>
              <a:cxnSpLocks noChangeShapeType="1"/>
              <a:stCxn id="11280" idx="1"/>
              <a:endCxn id="11274" idx="7"/>
            </p:cNvCxnSpPr>
            <p:nvPr/>
          </p:nvCxnSpPr>
          <p:spPr bwMode="auto">
            <a:xfrm flipH="1" flipV="1">
              <a:off x="1137" y="1749"/>
              <a:ext cx="2118" cy="24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92"/>
            <p:cNvCxnSpPr>
              <a:cxnSpLocks noChangeShapeType="1"/>
              <a:stCxn id="11276" idx="6"/>
              <a:endCxn id="11280" idx="2"/>
            </p:cNvCxnSpPr>
            <p:nvPr/>
          </p:nvCxnSpPr>
          <p:spPr bwMode="auto">
            <a:xfrm flipV="1">
              <a:off x="2546" y="2147"/>
              <a:ext cx="637" cy="13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93"/>
            <p:cNvCxnSpPr>
              <a:cxnSpLocks noChangeShapeType="1"/>
              <a:stCxn id="11280" idx="4"/>
              <a:endCxn id="11277" idx="0"/>
            </p:cNvCxnSpPr>
            <p:nvPr/>
          </p:nvCxnSpPr>
          <p:spPr bwMode="auto">
            <a:xfrm>
              <a:off x="3379" y="2347"/>
              <a:ext cx="29" cy="10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94"/>
            <p:cNvCxnSpPr>
              <a:cxnSpLocks noChangeShapeType="1"/>
              <a:stCxn id="11275" idx="6"/>
              <a:endCxn id="11278" idx="2"/>
            </p:cNvCxnSpPr>
            <p:nvPr/>
          </p:nvCxnSpPr>
          <p:spPr bwMode="auto">
            <a:xfrm>
              <a:off x="2001" y="2924"/>
              <a:ext cx="496" cy="23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95"/>
            <p:cNvCxnSpPr>
              <a:cxnSpLocks noChangeShapeType="1"/>
              <a:stCxn id="11278" idx="5"/>
              <a:endCxn id="11277" idx="1"/>
            </p:cNvCxnSpPr>
            <p:nvPr/>
          </p:nvCxnSpPr>
          <p:spPr bwMode="auto">
            <a:xfrm>
              <a:off x="2816" y="3309"/>
              <a:ext cx="468" cy="1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96"/>
            <p:cNvCxnSpPr>
              <a:cxnSpLocks noChangeShapeType="1"/>
              <a:stCxn id="11279" idx="7"/>
              <a:endCxn id="11275" idx="3"/>
            </p:cNvCxnSpPr>
            <p:nvPr/>
          </p:nvCxnSpPr>
          <p:spPr bwMode="auto">
            <a:xfrm flipV="1">
              <a:off x="1050" y="3072"/>
              <a:ext cx="631" cy="48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97"/>
            <p:cNvCxnSpPr>
              <a:cxnSpLocks noChangeShapeType="1"/>
              <a:stCxn id="11279" idx="6"/>
              <a:endCxn id="11278" idx="3"/>
            </p:cNvCxnSpPr>
            <p:nvPr/>
          </p:nvCxnSpPr>
          <p:spPr bwMode="auto">
            <a:xfrm flipV="1">
              <a:off x="1122" y="3309"/>
              <a:ext cx="1447" cy="39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98"/>
            <p:cNvCxnSpPr>
              <a:cxnSpLocks noChangeShapeType="1"/>
              <a:stCxn id="11277" idx="2"/>
              <a:endCxn id="11279" idx="5"/>
            </p:cNvCxnSpPr>
            <p:nvPr/>
          </p:nvCxnSpPr>
          <p:spPr bwMode="auto">
            <a:xfrm flipH="1">
              <a:off x="1050" y="3601"/>
              <a:ext cx="2162" cy="25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73" name="Picture 102" descr="BD0666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29210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Transitive Closure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Given a digraph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/>
                  <a:t>, the transitive closure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/>
                  <a:t> is the digraph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/>
                  <a:t> such that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i="1" dirty="0">
                    <a:latin typeface="Times New Roman" panose="02020603050405020304" pitchFamily="18" charset="0"/>
                  </a:rPr>
                  <a:t>G*</a:t>
                </a:r>
                <a:r>
                  <a:rPr lang="en-US" altLang="en-US" sz="2400" dirty="0"/>
                  <a:t> has the same vertices as 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G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a directed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i="0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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i="0" dirty="0" smtClean="0">
                    <a:latin typeface="+mj-lt"/>
                  </a:rPr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 smtClean="0"/>
                  <a:t> has </a:t>
                </a:r>
                <a:r>
                  <a:rPr lang="en-US" altLang="en-US" sz="2400" dirty="0"/>
                  <a:t>a directed edge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The transitive closure provides reachability information about a digraph</a:t>
                </a:r>
              </a:p>
            </p:txBody>
          </p:sp>
        </mc:Choice>
        <mc:Fallback>
          <p:sp>
            <p:nvSpPr>
              <p:cNvPr id="1229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934200" y="1600200"/>
            <a:ext cx="3038475" cy="2057400"/>
            <a:chOff x="6934200" y="1600200"/>
            <a:chExt cx="3038475" cy="2057400"/>
          </a:xfrm>
        </p:grpSpPr>
        <p:sp>
          <p:nvSpPr>
            <p:cNvPr id="12295" name="Oval 5"/>
            <p:cNvSpPr>
              <a:spLocks noChangeArrowheads="1"/>
            </p:cNvSpPr>
            <p:nvPr/>
          </p:nvSpPr>
          <p:spPr bwMode="auto">
            <a:xfrm>
              <a:off x="6934200" y="2209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6934200" y="3200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2297" name="Oval 7"/>
            <p:cNvSpPr>
              <a:spLocks noChangeArrowheads="1"/>
            </p:cNvSpPr>
            <p:nvPr/>
          </p:nvSpPr>
          <p:spPr bwMode="auto">
            <a:xfrm>
              <a:off x="8229600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2298" name="Oval 8"/>
            <p:cNvSpPr>
              <a:spLocks noChangeArrowheads="1"/>
            </p:cNvSpPr>
            <p:nvPr/>
          </p:nvSpPr>
          <p:spPr bwMode="auto">
            <a:xfrm>
              <a:off x="8229600" y="2743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2299" name="Oval 9"/>
            <p:cNvSpPr>
              <a:spLocks noChangeArrowheads="1"/>
            </p:cNvSpPr>
            <p:nvPr/>
          </p:nvSpPr>
          <p:spPr bwMode="auto">
            <a:xfrm>
              <a:off x="9515475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12300" name="AutoShape 10"/>
            <p:cNvCxnSpPr>
              <a:cxnSpLocks noChangeShapeType="1"/>
              <a:stCxn id="12295" idx="7"/>
              <a:endCxn id="12297" idx="2"/>
            </p:cNvCxnSpPr>
            <p:nvPr/>
          </p:nvCxnSpPr>
          <p:spPr bwMode="auto">
            <a:xfrm flipV="1">
              <a:off x="7324725" y="18288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AutoShape 11"/>
            <p:cNvCxnSpPr>
              <a:cxnSpLocks noChangeShapeType="1"/>
              <a:stCxn id="12295" idx="5"/>
              <a:endCxn id="12298" idx="2"/>
            </p:cNvCxnSpPr>
            <p:nvPr/>
          </p:nvCxnSpPr>
          <p:spPr bwMode="auto">
            <a:xfrm>
              <a:off x="7324725" y="26098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AutoShape 12"/>
            <p:cNvCxnSpPr>
              <a:cxnSpLocks noChangeShapeType="1"/>
              <a:stCxn id="12297" idx="6"/>
              <a:endCxn id="12299" idx="2"/>
            </p:cNvCxnSpPr>
            <p:nvPr/>
          </p:nvCxnSpPr>
          <p:spPr bwMode="auto">
            <a:xfrm>
              <a:off x="8696326" y="18288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13"/>
            <p:cNvCxnSpPr>
              <a:cxnSpLocks noChangeShapeType="1"/>
              <a:stCxn id="12298" idx="0"/>
              <a:endCxn id="12297" idx="4"/>
            </p:cNvCxnSpPr>
            <p:nvPr/>
          </p:nvCxnSpPr>
          <p:spPr bwMode="auto">
            <a:xfrm flipV="1">
              <a:off x="8458200" y="20669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14"/>
            <p:cNvCxnSpPr>
              <a:cxnSpLocks noChangeShapeType="1"/>
              <a:stCxn id="12296" idx="6"/>
              <a:endCxn id="12298" idx="3"/>
            </p:cNvCxnSpPr>
            <p:nvPr/>
          </p:nvCxnSpPr>
          <p:spPr bwMode="auto">
            <a:xfrm flipV="1">
              <a:off x="7400925" y="31432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8" name="Text Box 28"/>
            <p:cNvSpPr txBox="1">
              <a:spLocks noChangeArrowheads="1"/>
            </p:cNvSpPr>
            <p:nvPr/>
          </p:nvSpPr>
          <p:spPr bwMode="auto">
            <a:xfrm>
              <a:off x="9399588" y="255587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4191000"/>
            <a:ext cx="3048000" cy="2133600"/>
            <a:chOff x="6934200" y="4191000"/>
            <a:chExt cx="3048000" cy="2133600"/>
          </a:xfrm>
        </p:grpSpPr>
        <p:sp>
          <p:nvSpPr>
            <p:cNvPr id="12292" name="Freeform 2"/>
            <p:cNvSpPr>
              <a:spLocks/>
            </p:cNvSpPr>
            <p:nvPr/>
          </p:nvSpPr>
          <p:spPr bwMode="auto">
            <a:xfrm>
              <a:off x="7315200" y="4495800"/>
              <a:ext cx="1854200" cy="1714500"/>
            </a:xfrm>
            <a:custGeom>
              <a:avLst/>
              <a:gdLst>
                <a:gd name="T0" fmla="*/ 0 w 1168"/>
                <a:gd name="T1" fmla="*/ 1600200 h 1080"/>
                <a:gd name="T2" fmla="*/ 1219200 w 1168"/>
                <a:gd name="T3" fmla="*/ 1600200 h 1080"/>
                <a:gd name="T4" fmla="*/ 1828800 w 1168"/>
                <a:gd name="T5" fmla="*/ 914400 h 1080"/>
                <a:gd name="T6" fmla="*/ 1371600 w 1168"/>
                <a:gd name="T7" fmla="*/ 0 h 1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8"/>
                <a:gd name="T13" fmla="*/ 0 h 1080"/>
                <a:gd name="T14" fmla="*/ 1168 w 1168"/>
                <a:gd name="T15" fmla="*/ 1080 h 1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8" h="1080">
                  <a:moveTo>
                    <a:pt x="0" y="1008"/>
                  </a:moveTo>
                  <a:cubicBezTo>
                    <a:pt x="288" y="1044"/>
                    <a:pt x="576" y="1080"/>
                    <a:pt x="768" y="1008"/>
                  </a:cubicBezTo>
                  <a:cubicBezTo>
                    <a:pt x="960" y="936"/>
                    <a:pt x="1136" y="744"/>
                    <a:pt x="1152" y="576"/>
                  </a:cubicBezTo>
                  <a:cubicBezTo>
                    <a:pt x="1168" y="408"/>
                    <a:pt x="1016" y="204"/>
                    <a:pt x="864" y="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5" name="Oval 15"/>
            <p:cNvSpPr>
              <a:spLocks noChangeArrowheads="1"/>
            </p:cNvSpPr>
            <p:nvPr/>
          </p:nvSpPr>
          <p:spPr bwMode="auto">
            <a:xfrm>
              <a:off x="6934200" y="4800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2306" name="Oval 16"/>
            <p:cNvSpPr>
              <a:spLocks noChangeArrowheads="1"/>
            </p:cNvSpPr>
            <p:nvPr/>
          </p:nvSpPr>
          <p:spPr bwMode="auto">
            <a:xfrm>
              <a:off x="6934200" y="5791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2307" name="Oval 17"/>
            <p:cNvSpPr>
              <a:spLocks noChangeArrowheads="1"/>
            </p:cNvSpPr>
            <p:nvPr/>
          </p:nvSpPr>
          <p:spPr bwMode="auto">
            <a:xfrm>
              <a:off x="82296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2308" name="Oval 18"/>
            <p:cNvSpPr>
              <a:spLocks noChangeArrowheads="1"/>
            </p:cNvSpPr>
            <p:nvPr/>
          </p:nvSpPr>
          <p:spPr bwMode="auto">
            <a:xfrm>
              <a:off x="8229600" y="5334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2309" name="Oval 19"/>
            <p:cNvSpPr>
              <a:spLocks noChangeArrowheads="1"/>
            </p:cNvSpPr>
            <p:nvPr/>
          </p:nvSpPr>
          <p:spPr bwMode="auto">
            <a:xfrm>
              <a:off x="9515475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12310" name="AutoShape 20"/>
            <p:cNvCxnSpPr>
              <a:cxnSpLocks noChangeShapeType="1"/>
              <a:stCxn id="12305" idx="7"/>
              <a:endCxn id="12307" idx="2"/>
            </p:cNvCxnSpPr>
            <p:nvPr/>
          </p:nvCxnSpPr>
          <p:spPr bwMode="auto">
            <a:xfrm flipV="1">
              <a:off x="7324725" y="44196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1" name="AutoShape 21"/>
            <p:cNvCxnSpPr>
              <a:cxnSpLocks noChangeShapeType="1"/>
              <a:stCxn id="12305" idx="5"/>
              <a:endCxn id="12308" idx="2"/>
            </p:cNvCxnSpPr>
            <p:nvPr/>
          </p:nvCxnSpPr>
          <p:spPr bwMode="auto">
            <a:xfrm>
              <a:off x="7324725" y="52006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2" name="AutoShape 22"/>
            <p:cNvCxnSpPr>
              <a:cxnSpLocks noChangeShapeType="1"/>
              <a:stCxn id="12307" idx="6"/>
              <a:endCxn id="12309" idx="2"/>
            </p:cNvCxnSpPr>
            <p:nvPr/>
          </p:nvCxnSpPr>
          <p:spPr bwMode="auto">
            <a:xfrm>
              <a:off x="8696326" y="44196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3" name="AutoShape 23"/>
            <p:cNvCxnSpPr>
              <a:cxnSpLocks noChangeShapeType="1"/>
              <a:stCxn id="12308" idx="0"/>
              <a:endCxn id="12307" idx="4"/>
            </p:cNvCxnSpPr>
            <p:nvPr/>
          </p:nvCxnSpPr>
          <p:spPr bwMode="auto">
            <a:xfrm flipV="1">
              <a:off x="8458200" y="46577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4" name="AutoShape 24"/>
            <p:cNvCxnSpPr>
              <a:cxnSpLocks noChangeShapeType="1"/>
              <a:stCxn id="12306" idx="6"/>
              <a:endCxn id="12308" idx="3"/>
            </p:cNvCxnSpPr>
            <p:nvPr/>
          </p:nvCxnSpPr>
          <p:spPr bwMode="auto">
            <a:xfrm flipV="1">
              <a:off x="7400925" y="57340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5" name="AutoShape 25"/>
            <p:cNvCxnSpPr>
              <a:cxnSpLocks noChangeShapeType="1"/>
              <a:stCxn id="12305" idx="0"/>
              <a:endCxn id="12309" idx="1"/>
            </p:cNvCxnSpPr>
            <p:nvPr/>
          </p:nvCxnSpPr>
          <p:spPr bwMode="auto">
            <a:xfrm rot="-5400000">
              <a:off x="8101013" y="3309938"/>
              <a:ext cx="542925" cy="2419350"/>
            </a:xfrm>
            <a:prstGeom prst="curvedConnector3">
              <a:avLst>
                <a:gd name="adj1" fmla="val 180699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6" name="AutoShape 26"/>
            <p:cNvCxnSpPr>
              <a:cxnSpLocks noChangeShapeType="1"/>
              <a:stCxn id="12306" idx="5"/>
              <a:endCxn id="12309" idx="4"/>
            </p:cNvCxnSpPr>
            <p:nvPr/>
          </p:nvCxnSpPr>
          <p:spPr bwMode="auto">
            <a:xfrm rot="5400000" flipH="1" flipV="1">
              <a:off x="7767638" y="4214813"/>
              <a:ext cx="1533525" cy="2419350"/>
            </a:xfrm>
            <a:prstGeom prst="curvedConnector3">
              <a:avLst>
                <a:gd name="adj1" fmla="val -18634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7" name="AutoShape 27"/>
            <p:cNvCxnSpPr>
              <a:cxnSpLocks noChangeShapeType="1"/>
              <a:stCxn id="12308" idx="7"/>
              <a:endCxn id="12309" idx="3"/>
            </p:cNvCxnSpPr>
            <p:nvPr/>
          </p:nvCxnSpPr>
          <p:spPr bwMode="auto">
            <a:xfrm flipV="1">
              <a:off x="8620126" y="4591050"/>
              <a:ext cx="962025" cy="80010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9" name="Text Box 29"/>
            <p:cNvSpPr txBox="1">
              <a:spLocks noChangeArrowheads="1"/>
            </p:cNvSpPr>
            <p:nvPr/>
          </p:nvSpPr>
          <p:spPr bwMode="auto">
            <a:xfrm>
              <a:off x="9424988" y="5867400"/>
              <a:ext cx="5572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G*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5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Computing </a:t>
            </a:r>
            <a:r>
              <a:rPr lang="en-US" altLang="en-US" dirty="0" smtClean="0"/>
              <a:t>the</a:t>
            </a:r>
            <a:br>
              <a:rPr lang="en-US" altLang="en-US" dirty="0" smtClean="0"/>
            </a:br>
            <a:r>
              <a:rPr lang="en-US" altLang="en-US" dirty="0" smtClean="0"/>
              <a:t>Transitive </a:t>
            </a:r>
            <a:r>
              <a:rPr lang="en-US" altLang="en-US" dirty="0" smtClean="0"/>
              <a:t>Closure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7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/>
                  <a:t>We can perform DFS starting at each vertex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317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8" name="Picture 1087" descr="j0210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97" y="3178175"/>
            <a:ext cx="17716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1090"/>
          <p:cNvGrpSpPr>
            <a:grpSpLocks/>
          </p:cNvGrpSpPr>
          <p:nvPr/>
        </p:nvGrpSpPr>
        <p:grpSpPr bwMode="auto">
          <a:xfrm>
            <a:off x="6900747" y="1489074"/>
            <a:ext cx="4343400" cy="2133600"/>
            <a:chOff x="2400" y="1872"/>
            <a:chExt cx="2736" cy="1344"/>
          </a:xfrm>
        </p:grpSpPr>
        <p:sp>
          <p:nvSpPr>
            <p:cNvPr id="13321" name="Rectangle 1067"/>
            <p:cNvSpPr>
              <a:spLocks noChangeArrowheads="1"/>
            </p:cNvSpPr>
            <p:nvPr/>
          </p:nvSpPr>
          <p:spPr bwMode="auto">
            <a:xfrm>
              <a:off x="2832" y="2016"/>
              <a:ext cx="2160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dirty="0">
                  <a:latin typeface="Times New Roman" panose="02020603050405020304" pitchFamily="18" charset="0"/>
                </a:rPr>
                <a:t> If there's a way to get  from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dirty="0">
                  <a:latin typeface="Times New Roman" panose="02020603050405020304" pitchFamily="18" charset="0"/>
                </a:rPr>
                <a:t> to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dirty="0">
                  <a:latin typeface="Times New Roman" panose="02020603050405020304" pitchFamily="18" charset="0"/>
                </a:rPr>
                <a:t> and from       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dirty="0">
                  <a:latin typeface="Times New Roman" panose="02020603050405020304" pitchFamily="18" charset="0"/>
                </a:rPr>
                <a:t> to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dirty="0">
                  <a:latin typeface="Times New Roman" panose="02020603050405020304" pitchFamily="18" charset="0"/>
                </a:rPr>
                <a:t>, then there's a        way to get from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dirty="0">
                  <a:latin typeface="Times New Roman" panose="02020603050405020304" pitchFamily="18" charset="0"/>
                </a:rPr>
                <a:t> to </a:t>
              </a:r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dirty="0">
                  <a:latin typeface="Times New Roman" panose="02020603050405020304" pitchFamily="18" charset="0"/>
                </a:rPr>
                <a:t>.</a:t>
              </a:r>
              <a:endParaRPr lang="en-US" altLang="en-US" b="1" dirty="0">
                <a:latin typeface="Times" panose="02020603050405020304" pitchFamily="18" charset="0"/>
              </a:endParaRPr>
            </a:p>
          </p:txBody>
        </p:sp>
        <p:sp>
          <p:nvSpPr>
            <p:cNvPr id="13322" name="AutoShape 1089"/>
            <p:cNvSpPr>
              <a:spLocks noChangeArrowheads="1"/>
            </p:cNvSpPr>
            <p:nvPr/>
          </p:nvSpPr>
          <p:spPr bwMode="auto">
            <a:xfrm>
              <a:off x="2400" y="1872"/>
              <a:ext cx="2736" cy="1344"/>
            </a:xfrm>
            <a:prstGeom prst="cloudCallout">
              <a:avLst>
                <a:gd name="adj1" fmla="val -46273"/>
                <a:gd name="adj2" fmla="val 7410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20" name="Text Box 1092"/>
          <p:cNvSpPr txBox="1">
            <a:spLocks noChangeArrowheads="1"/>
          </p:cNvSpPr>
          <p:nvPr/>
        </p:nvSpPr>
        <p:spPr bwMode="auto">
          <a:xfrm>
            <a:off x="7281747" y="4460874"/>
            <a:ext cx="4114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en-US" sz="2800"/>
              <a:t>Alternatively ... Use dynamic programming: The Floyd-Warshall Algorithm</a:t>
            </a:r>
          </a:p>
          <a:p>
            <a:pPr algn="l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9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Floyd-Warshall Transitive Closure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Idea #1: Number the vertices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1, 2, …,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Idea #2: Consider paths that use only vertices numbered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1, 2, …,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, as intermediate vertices:</a:t>
                </a:r>
                <a:endParaRPr lang="en-US" altLang="en-US" dirty="0"/>
              </a:p>
            </p:txBody>
          </p:sp>
        </mc:Choice>
        <mc:Fallback>
          <p:sp>
            <p:nvSpPr>
              <p:cNvPr id="143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4" descr="j0210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4" y="152400"/>
            <a:ext cx="1100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581401" y="4295542"/>
            <a:ext cx="23813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5997576" y="5249631"/>
            <a:ext cx="23813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220076" y="5249631"/>
            <a:ext cx="22225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12"/>
          <p:cNvSpPr>
            <a:spLocks noChangeArrowheads="1"/>
          </p:cNvSpPr>
          <p:nvPr/>
        </p:nvSpPr>
        <p:spPr bwMode="auto">
          <a:xfrm>
            <a:off x="5673726" y="6071956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k</a:t>
            </a:r>
          </a:p>
        </p:txBody>
      </p:sp>
      <p:sp>
        <p:nvSpPr>
          <p:cNvPr id="14347" name="Oval 14"/>
          <p:cNvSpPr>
            <a:spLocks noChangeArrowheads="1"/>
          </p:cNvSpPr>
          <p:nvPr/>
        </p:nvSpPr>
        <p:spPr bwMode="auto">
          <a:xfrm>
            <a:off x="7507289" y="5198831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j</a:t>
            </a:r>
          </a:p>
        </p:txBody>
      </p:sp>
      <p:sp>
        <p:nvSpPr>
          <p:cNvPr id="14348" name="Oval 16"/>
          <p:cNvSpPr>
            <a:spLocks noChangeArrowheads="1"/>
          </p:cNvSpPr>
          <p:nvPr/>
        </p:nvSpPr>
        <p:spPr bwMode="auto">
          <a:xfrm>
            <a:off x="3649664" y="4243156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i</a:t>
            </a:r>
          </a:p>
        </p:txBody>
      </p:sp>
      <p:cxnSp>
        <p:nvCxnSpPr>
          <p:cNvPr id="14349" name="AutoShape 28"/>
          <p:cNvCxnSpPr>
            <a:cxnSpLocks noChangeShapeType="1"/>
            <a:stCxn id="14348" idx="5"/>
            <a:endCxn id="14346" idx="1"/>
          </p:cNvCxnSpPr>
          <p:nvPr/>
        </p:nvCxnSpPr>
        <p:spPr bwMode="auto">
          <a:xfrm rot="16200000" flipH="1">
            <a:off x="4244976" y="4625743"/>
            <a:ext cx="1389063" cy="1630363"/>
          </a:xfrm>
          <a:prstGeom prst="curvedConnector3">
            <a:avLst>
              <a:gd name="adj1" fmla="val 4994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29"/>
          <p:cNvCxnSpPr>
            <a:cxnSpLocks noChangeShapeType="1"/>
            <a:stCxn id="14346" idx="7"/>
            <a:endCxn id="14347" idx="3"/>
          </p:cNvCxnSpPr>
          <p:nvPr/>
        </p:nvCxnSpPr>
        <p:spPr bwMode="auto">
          <a:xfrm rot="-5400000">
            <a:off x="6651625" y="5198830"/>
            <a:ext cx="433388" cy="1439862"/>
          </a:xfrm>
          <a:prstGeom prst="curvedConnector3">
            <a:avLst>
              <a:gd name="adj1" fmla="val 498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51" name="Text Box 30"/>
              <p:cNvSpPr txBox="1">
                <a:spLocks noChangeArrowheads="1"/>
              </p:cNvSpPr>
              <p:nvPr/>
            </p:nvSpPr>
            <p:spPr bwMode="auto">
              <a:xfrm>
                <a:off x="2225675" y="5376631"/>
                <a:ext cx="29869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 smtClean="0"/>
                  <a:t>Uses only vertices</a:t>
                </a:r>
              </a:p>
              <a:p>
                <a:pPr eaLnBrk="1" hangingPunct="1"/>
                <a:r>
                  <a:rPr lang="en-US" altLang="en-US" dirty="0"/>
                  <a:t>numbered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435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5675" y="5376631"/>
                <a:ext cx="298697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061" t="-5882" b="-154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52" name="Text Box 31"/>
              <p:cNvSpPr txBox="1">
                <a:spLocks noChangeArrowheads="1"/>
              </p:cNvSpPr>
              <p:nvPr/>
            </p:nvSpPr>
            <p:spPr bwMode="auto">
              <a:xfrm>
                <a:off x="6530975" y="5892568"/>
                <a:ext cx="262764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 smtClean="0"/>
                  <a:t>Uses only vertices</a:t>
                </a:r>
              </a:p>
              <a:p>
                <a:pPr eaLnBrk="1" hangingPunct="1"/>
                <a:r>
                  <a:rPr lang="en-US" altLang="en-US" dirty="0"/>
                  <a:t>numbered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435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0975" y="5892568"/>
                <a:ext cx="262764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480" t="-5882" r="-2320" b="-154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53" name="AutoShape 32"/>
          <p:cNvCxnSpPr>
            <a:cxnSpLocks noChangeShapeType="1"/>
            <a:stCxn id="14348" idx="6"/>
            <a:endCxn id="14347" idx="1"/>
          </p:cNvCxnSpPr>
          <p:nvPr/>
        </p:nvCxnSpPr>
        <p:spPr bwMode="auto">
          <a:xfrm>
            <a:off x="4224338" y="4527318"/>
            <a:ext cx="3363912" cy="735013"/>
          </a:xfrm>
          <a:prstGeom prst="curvedConnector2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54" name="Text Box 33"/>
              <p:cNvSpPr txBox="1">
                <a:spLocks noChangeArrowheads="1"/>
              </p:cNvSpPr>
              <p:nvPr/>
            </p:nvSpPr>
            <p:spPr bwMode="auto">
              <a:xfrm>
                <a:off x="5562600" y="3743093"/>
                <a:ext cx="495873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 smtClean="0">
                    <a:solidFill>
                      <a:schemeClr val="tx2"/>
                    </a:solidFill>
                  </a:rPr>
                  <a:t>Uses only vertices numbered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dirty="0">
                  <a:solidFill>
                    <a:schemeClr val="tx2"/>
                  </a:solidFill>
                </a:endParaRPr>
              </a:p>
              <a:p>
                <a:pPr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(add this edge if it’s not already in)</a:t>
                </a:r>
              </a:p>
            </p:txBody>
          </p:sp>
        </mc:Choice>
        <mc:Fallback>
          <p:sp>
            <p:nvSpPr>
              <p:cNvPr id="14354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743093"/>
                <a:ext cx="4958730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968" t="-6618" r="-738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Floyd-Warshall’s Algorithm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Number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Compute digraphs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/>
                  <a:t> has directed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has a directed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r>
                  <a:rPr lang="en-US" altLang="en-US" dirty="0" smtClean="0"/>
                  <a:t>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In phase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, digraph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/>
                  <a:t> is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 smtClean="0"/>
                  <a:t>, assuming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areAdjacent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dirty="0" smtClean="0"/>
                  <a:t> (e.g., adjacency matrix)</a:t>
                </a:r>
                <a:endParaRPr lang="en-US" altLang="en-US" dirty="0"/>
              </a:p>
            </p:txBody>
          </p:sp>
        </mc:Choice>
        <mc:Fallback>
          <p:sp>
            <p:nvSpPr>
              <p:cNvPr id="1536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5192486" cy="439359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/>
                  <a:t>Algorithm</a:t>
                </a:r>
                <a:r>
                  <a:rPr lang="en-US" alt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u="sng" dirty="0" smtClean="0">
                        <a:latin typeface="Cambria Math" panose="02040503050406030204" pitchFamily="18" charset="0"/>
                      </a:rPr>
                      <m:t>FloydWarshall</m:t>
                    </m:r>
                    <m:r>
                      <a:rPr lang="en-US" altLang="en-US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u="sng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Input</a:t>
                </a:r>
                <a:r>
                  <a:rPr lang="en-US" altLang="en-US" dirty="0" smtClean="0"/>
                  <a:t>: Digraph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Output</a:t>
                </a:r>
                <a:r>
                  <a:rPr lang="en-US" altLang="en-US" dirty="0" smtClean="0"/>
                  <a:t>: Transitive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dirty="0" smtClean="0"/>
                  <a:t>Name each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altLang="en-US" b="0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/>
                  <a:t>for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:r>
                  <a:rPr lang="en-US" altLang="en-US" b="1" dirty="0" smtClean="0"/>
                  <a:t>for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</a:t>
                </a:r>
                <a:r>
                  <a:rPr lang="en-US" altLang="en-US" b="1" dirty="0" smtClean="0"/>
                  <a:t>if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areAdjacent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 smtClean="0">
                    <a:latin typeface="Cambria Math" panose="02040503050406030204" pitchFamily="18" charset="0"/>
                  </a:rPr>
                </a:br>
                <a:r>
                  <a:rPr lang="en-US" altLang="en-US" b="0" i="1" dirty="0" smtClean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areAdjacent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alt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 smtClean="0">
                    <a:latin typeface="Cambria Math" panose="02040503050406030204" pitchFamily="18" charset="0"/>
                  </a:rPr>
                </a:br>
                <a:r>
                  <a:rPr lang="en-US" altLang="en-US" b="0" i="1" dirty="0" smtClean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areAdjacent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insertDirectedEdge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5192486" cy="4393591"/>
              </a:xfrm>
              <a:blipFill rotWithShape="0">
                <a:blip r:embed="rId3"/>
                <a:stretch>
                  <a:fillRect l="-1410" t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7" name="Picture 5" descr="j0210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5" y="165100"/>
            <a:ext cx="654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Floyd-Warshall Example</a:t>
            </a:r>
            <a:endParaRPr lang="en-US" altLang="en-US" smtClean="0"/>
          </a:p>
        </p:txBody>
      </p:sp>
      <p:sp>
        <p:nvSpPr>
          <p:cNvPr id="16389" name="Freeform 4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8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9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0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11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2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3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4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5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Freeform 17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18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Freeform 19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0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Freeform 21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22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Freeform 23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Freeform 24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25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Freeform 26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27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Freeform 28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Freeform 29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Freeform 30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31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3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Freeform 34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Freeform 35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Freeform 36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37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Freeform 38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Freeform 39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Freeform 40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Freeform 41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Freeform 42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Freeform 43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Freeform 44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Freeform 45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Freeform 46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Freeform 48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Freeform 49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Freeform 50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Freeform 51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Freeform 52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Freeform 53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Freeform 54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Freeform 55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56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57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Freeform 58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Freeform 59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Freeform 60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Freeform 61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Freeform 62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Freeform 63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Freeform 64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Freeform 65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Freeform 67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Freeform 68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Freeform 69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Freeform 70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Freeform 71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Freeform 72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Freeform 74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0" name="Freeform 75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Freeform 76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Freeform 77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Freeform 78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Freeform 79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5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Freeform 81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Freeform 82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8" name="Freeform 83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Freeform 84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0" name="Freeform 85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Freeform 86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Freeform 87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Freeform 88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Freeform 89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5" name="Freeform 90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Freeform 92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8" name="Freeform 93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Freeform 94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0" name="Freeform 95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Freeform 96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Freeform 97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3" name="Freeform 98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Freeform 99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5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Freeform 101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" name="Freeform 102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Freeform 103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" name="Freeform 104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Freeform 105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1" name="Freeform 106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Freeform 107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3" name="Freeform 108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Rectangle 109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5" name="Freeform 110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6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7" name="Freeform 112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8" name="Freeform 113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9" name="Freeform 114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0" name="Freeform 115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1" name="Freeform 116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2" name="Freeform 117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3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4" name="Freeform 119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5" name="Freeform 120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6" name="Freeform 121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Freeform 122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" name="Freeform 123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Freeform 124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0" name="Freeform 125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Freeform 126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2" name="Rectangle 127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13" name="Freeform 128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4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5" name="Freeform 130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6" name="Freeform 131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7" name="Freeform 132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8" name="Freeform 133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9" name="Freeform 134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0" name="Freeform 135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1" name="Oval 136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22" name="Oval 137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23" name="Rectangle 138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24" name="Freeform 139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5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6" name="Freeform 141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7" name="Freeform 142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8" name="Freeform 143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9" name="Freeform 144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0" name="Freeform 145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1" name="Freeform 146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2" name="Freeform 147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3" name="Freeform 148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4" name="Freeform 149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5" name="Oval 150"/>
          <p:cNvSpPr>
            <a:spLocks noChangeArrowheads="1"/>
          </p:cNvSpPr>
          <p:nvPr/>
        </p:nvSpPr>
        <p:spPr bwMode="auto">
          <a:xfrm>
            <a:off x="8734425" y="1503364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36" name="Oval 151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37" name="Rectangle 152"/>
          <p:cNvSpPr>
            <a:spLocks noChangeArrowheads="1"/>
          </p:cNvSpPr>
          <p:nvPr/>
        </p:nvSpPr>
        <p:spPr bwMode="auto">
          <a:xfrm>
            <a:off x="8877301" y="1619250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BOS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38" name="Oval 153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39" name="Oval 154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0" name="Rectangle 155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41" name="Oval 156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2" name="Oval 157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3" name="Rectangle 158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44" name="Oval 159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5" name="Oval 160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6" name="Rectangle 161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47" name="Oval 162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8" name="Oval 163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9" name="Rectangle 164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50" name="Oval 165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1" name="Oval 166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2" name="Rectangle 167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53" name="Rectangle 168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4" name="Rectangle 169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5" name="Rectangle 170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6" name="Rectangle 171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57" name="Rectangle 172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58" name="Rectangle 173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9" name="Rectangle 174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0" name="Rectangle 175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1" name="Rectangle 176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62" name="Rectangle 177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63" name="Rectangle 178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4" name="Rectangle 179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5" name="Rectangle 180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6" name="Rectangle 181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67" name="Rectangle 182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68" name="Rectangle 183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9" name="Rectangle 184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0" name="Rectangle 185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1" name="Rectangle 186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72" name="Rectangle 187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73" name="Rectangle 188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4" name="Rectangle 189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5" name="Rectangle 190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6" name="Rectangle 191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77" name="Rectangle 192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78" name="Rectangle 193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9" name="Rectangle 194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0" name="Rectangle 195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1" name="Rectangle 196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6582" name="Rectangle 197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16583" name="Picture 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03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Floyd-Warshall, Iteration 1</a:t>
            </a:r>
            <a:endParaRPr lang="en-US" altLang="en-US" smtClean="0"/>
          </a:p>
        </p:txBody>
      </p:sp>
      <p:sp>
        <p:nvSpPr>
          <p:cNvPr id="17413" name="Freeform 3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Freeform 4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Freeform 6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7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8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9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0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1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2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3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4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Freeform 15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17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Freeform 18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Freeform 19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Freeform 20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Freeform 21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Freeform 22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Freeform 23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Freeform 24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Freeform 25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Freeform 26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27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Freeform 28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Freeform 29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Freeform 30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Freeform 31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Freeform 33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Freeform 34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Freeform 35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Freeform 36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Freeform 37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Freeform 38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Freeform 39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Freeform 40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Freeform 41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Freeform 42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Freeform 43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Freeform 44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Freeform 45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Freeform 46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Freeform 48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Freeform 49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Freeform 50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Freeform 51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Freeform 52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Freeform 53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4" name="Freeform 54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5" name="Freeform 55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6" name="Freeform 56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7" name="Freeform 57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8" name="Freeform 58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9" name="Freeform 59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0" name="Freeform 60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Freeform 61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Freeform 62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Freeform 63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Freeform 64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Freeform 65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Freeform 67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Freeform 68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Freeform 69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Freeform 70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Freeform 71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Freeform 72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Freeform 74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Freeform 75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Freeform 76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Freeform 77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Freeform 78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Freeform 79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Freeform 81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Freeform 82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3" name="Freeform 83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4" name="Freeform 84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5" name="Freeform 85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6" name="Freeform 86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7" name="Freeform 87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8" name="Freeform 88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9" name="Freeform 89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0" name="Freeform 90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1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2" name="Freeform 92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3" name="Freeform 93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4" name="Freeform 94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5" name="Freeform 95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6" name="Freeform 96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7" name="Freeform 97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8" name="Freeform 98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9" name="Freeform 99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" name="Freeform 101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" name="Freeform 102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" name="Freeform 103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" name="Freeform 104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" name="Freeform 105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" name="Freeform 106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" name="Freeform 107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" name="Rectangle 108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9" name="Freeform 109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Freeform 110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1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2" name="Freeform 112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3" name="Freeform 113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4" name="Freeform 114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5" name="Freeform 115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6" name="Freeform 116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7" name="Freeform 117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8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9" name="Freeform 119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0" name="Freeform 120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" name="Freeform 121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2" name="Freeform 122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3" name="Freeform 123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Freeform 124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Freeform 125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Rectangle 126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37" name="Freeform 127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Freeform 128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0" name="Freeform 130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1" name="Freeform 131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2" name="Freeform 132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3" name="Freeform 133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4" name="Freeform 134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5" name="Oval 135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46" name="Oval 136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47" name="Rectangle 137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48" name="Freeform 138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9" name="Freeform 139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0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" name="Freeform 141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2" name="Freeform 142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3" name="Freeform 143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4" name="Freeform 144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5" name="Freeform 145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6" name="Freeform 146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7" name="Freeform 147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8" name="Freeform 148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9" name="Oval 149"/>
          <p:cNvSpPr>
            <a:spLocks noChangeArrowheads="1"/>
          </p:cNvSpPr>
          <p:nvPr/>
        </p:nvSpPr>
        <p:spPr bwMode="auto">
          <a:xfrm>
            <a:off x="8734425" y="1503364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0" name="Oval 150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1" name="Rectangle 151"/>
          <p:cNvSpPr>
            <a:spLocks noChangeArrowheads="1"/>
          </p:cNvSpPr>
          <p:nvPr/>
        </p:nvSpPr>
        <p:spPr bwMode="auto">
          <a:xfrm>
            <a:off x="8877301" y="1619250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BOS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62" name="Oval 152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3" name="Oval 153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4" name="Rectangle 154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65" name="Oval 155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6" name="Oval 156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7" name="Rectangle 157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68" name="Oval 158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9" name="Oval 159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0" name="Rectangle 160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71" name="Oval 161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2" name="Oval 162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3" name="Rectangle 163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74" name="Oval 164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5" name="Oval 165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6" name="Rectangle 166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77" name="Rectangle 167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8" name="Rectangle 168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9" name="Rectangle 169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0" name="Rectangle 170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81" name="Rectangle 171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82" name="Rectangle 172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3" name="Rectangle 173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4" name="Rectangle 174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5" name="Rectangle 175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86" name="Rectangle 176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87" name="Rectangle 177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8" name="Rectangle 178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9" name="Rectangle 179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0" name="Rectangle 180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91" name="Rectangle 181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92" name="Rectangle 182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3" name="Rectangle 183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4" name="Rectangle 184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5" name="Rectangle 185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96" name="Rectangle 186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597" name="Rectangle 187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8" name="Rectangle 188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9" name="Rectangle 189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00" name="Rectangle 190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601" name="Rectangle 191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602" name="Rectangle 192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03" name="Rectangle 193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04" name="Rectangle 194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05" name="Rectangle 195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7606" name="Rectangle 196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17607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78" name="AutoShape 198"/>
          <p:cNvCxnSpPr>
            <a:cxnSpLocks noChangeShapeType="1"/>
            <a:stCxn id="17563" idx="1"/>
            <a:endCxn id="17566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32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Iteration 2</a:t>
            </a:r>
          </a:p>
        </p:txBody>
      </p:sp>
      <p:sp>
        <p:nvSpPr>
          <p:cNvPr id="18437" name="Freeform 3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4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6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7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Freeform 8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Freeform 9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Freeform 10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11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Freeform 12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Freeform 13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14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15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17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Freeform 18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Freeform 19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Freeform 20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21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Freeform 22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3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Freeform 24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Freeform 25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26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27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Freeform 28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29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30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Freeform 31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Freeform 33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Freeform 34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Freeform 35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Freeform 36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Freeform 37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Freeform 38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Freeform 39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Freeform 40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Freeform 41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Freeform 42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Freeform 43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Freeform 44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Freeform 45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Freeform 46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Freeform 48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Freeform 49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Freeform 50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Freeform 51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Freeform 52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Freeform 53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Freeform 54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Freeform 55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Freeform 56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Freeform 57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Freeform 58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Freeform 59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Freeform 60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Freeform 61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Freeform 62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Freeform 63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Freeform 64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Freeform 65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Freeform 67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Freeform 68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Freeform 69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Freeform 70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Freeform 71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Freeform 72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Freeform 74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Freeform 75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Freeform 76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Freeform 77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Freeform 78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Freeform 79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Freeform 81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Freeform 82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Freeform 83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Freeform 84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Freeform 85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Freeform 86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Freeform 87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Freeform 88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Freeform 89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Freeform 90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Freeform 92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Freeform 93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Freeform 94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Freeform 95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Freeform 96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Freeform 97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Freeform 98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Freeform 99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Freeform 101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Freeform 102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Freeform 103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Freeform 104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Freeform 105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Freeform 106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Freeform 107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Rectangle 108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43" name="Freeform 109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Freeform 110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Freeform 112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Freeform 113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Freeform 114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Freeform 115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Freeform 116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Freeform 117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" name="Freeform 119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" name="Freeform 120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Freeform 121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Freeform 122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Freeform 123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Freeform 124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Freeform 125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Rectangle 126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61" name="Freeform 127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Freeform 128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Freeform 130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Freeform 131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Freeform 132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Freeform 133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Freeform 134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Oval 135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70" name="Oval 136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71" name="Rectangle 137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72" name="Freeform 138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Freeform 139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Freeform 141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Freeform 142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Freeform 143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" name="Freeform 144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Freeform 145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0" name="Freeform 146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Freeform 147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2" name="Freeform 148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Oval 149"/>
          <p:cNvSpPr>
            <a:spLocks noChangeArrowheads="1"/>
          </p:cNvSpPr>
          <p:nvPr/>
        </p:nvSpPr>
        <p:spPr bwMode="auto">
          <a:xfrm>
            <a:off x="8734425" y="1503364"/>
            <a:ext cx="800100" cy="43973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84" name="Oval 150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85" name="Rectangle 151"/>
          <p:cNvSpPr>
            <a:spLocks noChangeArrowheads="1"/>
          </p:cNvSpPr>
          <p:nvPr/>
        </p:nvSpPr>
        <p:spPr bwMode="auto">
          <a:xfrm>
            <a:off x="8877301" y="1619250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BOS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86" name="Oval 152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87" name="Oval 153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88" name="Rectangle 154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89" name="Oval 155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0" name="Oval 156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1" name="Rectangle 157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92" name="Oval 158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3" name="Oval 159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4" name="Rectangle 160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95" name="Oval 161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6" name="Oval 162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7" name="Rectangle 163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598" name="Oval 164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9" name="Oval 165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0" name="Rectangle 166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01" name="Rectangle 167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2" name="Rectangle 168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3" name="Rectangle 169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4" name="Rectangle 170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05" name="Rectangle 171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06" name="Rectangle 172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7" name="Rectangle 173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8" name="Rectangle 174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9" name="Rectangle 175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10" name="Rectangle 176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11" name="Rectangle 177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2" name="Rectangle 178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3" name="Rectangle 179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4" name="Rectangle 180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15" name="Rectangle 181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16" name="Rectangle 182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7" name="Rectangle 183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8" name="Rectangle 184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9" name="Rectangle 185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20" name="Rectangle 186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21" name="Rectangle 187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2" name="Rectangle 188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3" name="Rectangle 189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4" name="Rectangle 190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25" name="Rectangle 191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26" name="Rectangle 192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7" name="Rectangle 193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8" name="Rectangle 194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9" name="Rectangle 195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8630" name="Rectangle 196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18631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632" name="AutoShape 198"/>
          <p:cNvCxnSpPr>
            <a:cxnSpLocks noChangeShapeType="1"/>
            <a:stCxn id="18587" idx="1"/>
            <a:endCxn id="18590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81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Iteration 3</a:t>
            </a:r>
          </a:p>
        </p:txBody>
      </p:sp>
      <p:sp>
        <p:nvSpPr>
          <p:cNvPr id="19461" name="Freeform 3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4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6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7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8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9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0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1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12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13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4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15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17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18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Freeform 19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20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Freeform 21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Freeform 22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3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Freeform 24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Freeform 25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Freeform 26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Freeform 27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Freeform 28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Freeform 29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Freeform 30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Freeform 31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Freeform 33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Freeform 34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Freeform 35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Freeform 36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Freeform 37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38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Freeform 39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Freeform 40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Freeform 41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Freeform 42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Freeform 43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Freeform 44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Freeform 45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4" name="Freeform 46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Freeform 48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Freeform 49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Freeform 50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Freeform 51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Freeform 52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Freeform 53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Freeform 54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3" name="Freeform 55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4" name="Freeform 56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5" name="Freeform 57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6" name="Freeform 58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7" name="Freeform 59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Freeform 60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Freeform 61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0" name="Freeform 62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1" name="Freeform 63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2" name="Freeform 64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Freeform 65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4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5" name="Freeform 67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Freeform 68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Freeform 69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Freeform 70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Freeform 71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Freeform 72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Freeform 74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Freeform 75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4" name="Freeform 76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5" name="Freeform 77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6" name="Freeform 78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7" name="Freeform 79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8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9" name="Freeform 81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0" name="Freeform 82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1" name="Freeform 83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2" name="Freeform 84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3" name="Freeform 85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4" name="Freeform 86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5" name="Freeform 87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6" name="Freeform 88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7" name="Freeform 89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8" name="Freeform 90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9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0" name="Freeform 92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1" name="Freeform 93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2" name="Freeform 94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3" name="Freeform 95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4" name="Freeform 96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5" name="Freeform 97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6" name="Freeform 98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7" name="Freeform 99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8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9" name="Freeform 101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0" name="Freeform 102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1" name="Freeform 103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2" name="Freeform 104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3" name="Freeform 105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4" name="Freeform 106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" name="Freeform 107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6" name="Rectangle 108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67" name="Freeform 109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8" name="Freeform 110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9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0" name="Freeform 112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1" name="Freeform 113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2" name="Freeform 114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3" name="Freeform 115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4" name="Freeform 116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5" name="Freeform 117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6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7" name="Freeform 119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8" name="Freeform 120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9" name="Freeform 121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0" name="Freeform 122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1" name="Freeform 123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2" name="Freeform 124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3" name="Freeform 125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4" name="Rectangle 126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85" name="Freeform 127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6" name="Freeform 128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7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8" name="Freeform 130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89" name="Freeform 131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0" name="Freeform 132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1" name="Freeform 133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2" name="Freeform 134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3" name="Oval 135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94" name="Oval 136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95" name="Rectangle 137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596" name="Freeform 138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7" name="Freeform 139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8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99" name="Freeform 141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0" name="Freeform 142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1" name="Freeform 143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2" name="Freeform 144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3" name="Freeform 145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4" name="Freeform 146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5" name="Freeform 147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6" name="Freeform 148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7" name="Oval 149"/>
          <p:cNvSpPr>
            <a:spLocks noChangeArrowheads="1"/>
          </p:cNvSpPr>
          <p:nvPr/>
        </p:nvSpPr>
        <p:spPr bwMode="auto">
          <a:xfrm>
            <a:off x="8734425" y="1503364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08" name="Oval 150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09" name="Rectangle 151"/>
          <p:cNvSpPr>
            <a:spLocks noChangeArrowheads="1"/>
          </p:cNvSpPr>
          <p:nvPr/>
        </p:nvSpPr>
        <p:spPr bwMode="auto">
          <a:xfrm>
            <a:off x="8877301" y="1619250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BOS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10" name="Oval 152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1" name="Oval 153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2" name="Rectangle 154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13" name="Oval 155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4" name="Oval 156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5" name="Rectangle 157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16" name="Oval 158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7" name="Oval 159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8" name="Rectangle 160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19" name="Oval 161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0" name="Oval 162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1" name="Rectangle 163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22" name="Oval 164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3" name="Oval 165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4" name="Rectangle 166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25" name="Rectangle 167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6" name="Rectangle 168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7" name="Rectangle 169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8" name="Rectangle 170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29" name="Rectangle 171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30" name="Rectangle 172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1" name="Rectangle 173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2" name="Rectangle 174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3" name="Rectangle 175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34" name="Rectangle 176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35" name="Rectangle 177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6" name="Rectangle 178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7" name="Rectangle 179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8" name="Rectangle 180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39" name="Rectangle 181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40" name="Rectangle 182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1" name="Rectangle 183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2" name="Rectangle 184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3" name="Rectangle 185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44" name="Rectangle 186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45" name="Rectangle 187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6" name="Rectangle 188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7" name="Rectangle 189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8" name="Rectangle 190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49" name="Rectangle 191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50" name="Rectangle 192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51" name="Rectangle 193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52" name="Rectangle 194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53" name="Rectangle 195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9654" name="Rectangle 196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19655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656" name="AutoShape 198"/>
          <p:cNvCxnSpPr>
            <a:cxnSpLocks noChangeShapeType="1"/>
            <a:stCxn id="19611" idx="1"/>
            <a:endCxn id="19614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727" name="AutoShape 199"/>
          <p:cNvCxnSpPr>
            <a:cxnSpLocks noChangeShapeType="1"/>
            <a:stCxn id="19611" idx="3"/>
            <a:endCxn id="19623" idx="2"/>
          </p:cNvCxnSpPr>
          <p:nvPr/>
        </p:nvCxnSpPr>
        <p:spPr bwMode="auto">
          <a:xfrm rot="16200000" flipV="1">
            <a:off x="4156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729" name="AutoShape 201"/>
          <p:cNvCxnSpPr>
            <a:cxnSpLocks noChangeShapeType="1"/>
            <a:stCxn id="19594" idx="3"/>
            <a:endCxn id="19617" idx="7"/>
          </p:cNvCxnSpPr>
          <p:nvPr/>
        </p:nvCxnSpPr>
        <p:spPr bwMode="auto">
          <a:xfrm rot="5400000">
            <a:off x="4944269" y="1381919"/>
            <a:ext cx="1708150" cy="4935538"/>
          </a:xfrm>
          <a:prstGeom prst="curvedConnector3">
            <a:avLst>
              <a:gd name="adj1" fmla="val 36417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730" name="AutoShape 202"/>
          <p:cNvCxnSpPr>
            <a:cxnSpLocks noChangeShapeType="1"/>
            <a:stCxn id="19594" idx="2"/>
            <a:endCxn id="19614" idx="5"/>
          </p:cNvCxnSpPr>
          <p:nvPr/>
        </p:nvCxnSpPr>
        <p:spPr bwMode="auto">
          <a:xfrm rot="10800000">
            <a:off x="6759575" y="2489200"/>
            <a:ext cx="1360488" cy="323850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731" name="AutoShape 203"/>
          <p:cNvCxnSpPr>
            <a:cxnSpLocks noChangeShapeType="1"/>
            <a:stCxn id="19614" idx="1"/>
            <a:endCxn id="19623" idx="0"/>
          </p:cNvCxnSpPr>
          <p:nvPr/>
        </p:nvCxnSpPr>
        <p:spPr bwMode="auto">
          <a:xfrm rot="-5400000" flipH="1" flipV="1">
            <a:off x="3917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02"/>
          <p:cNvCxnSpPr>
            <a:cxnSpLocks noChangeShapeType="1"/>
            <a:stCxn id="19614" idx="3"/>
          </p:cNvCxnSpPr>
          <p:nvPr/>
        </p:nvCxnSpPr>
        <p:spPr bwMode="auto">
          <a:xfrm rot="5400000">
            <a:off x="3666332" y="2242345"/>
            <a:ext cx="2309813" cy="2746375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5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Iteration 4</a:t>
            </a:r>
          </a:p>
        </p:txBody>
      </p:sp>
      <p:sp>
        <p:nvSpPr>
          <p:cNvPr id="20485" name="Freeform 3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Freeform 4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6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7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8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Freeform 9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Freeform 10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Freeform 11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12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Freeform 13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Freeform 14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Freeform 15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17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18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Freeform 19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Freeform 20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Freeform 21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Freeform 22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Freeform 23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Freeform 24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Freeform 25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Freeform 26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Freeform 27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Freeform 28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Freeform 29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Freeform 30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Freeform 31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Freeform 33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Freeform 34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Freeform 35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Freeform 36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Freeform 37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0" name="Freeform 38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Freeform 39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Freeform 40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Freeform 41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Freeform 42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Freeform 43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Freeform 44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Freeform 45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Freeform 46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9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Freeform 48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Freeform 49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Freeform 50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Freeform 51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4" name="Freeform 52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5" name="Freeform 53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6" name="Freeform 54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7" name="Freeform 55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8" name="Freeform 56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Freeform 57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Freeform 58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Freeform 59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Freeform 60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Freeform 61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Freeform 62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Freeform 63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Freeform 64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Freeform 65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9" name="Freeform 67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0" name="Freeform 68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1" name="Freeform 69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2" name="Freeform 70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3" name="Freeform 71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4" name="Freeform 72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5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Freeform 74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Freeform 75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Freeform 76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9" name="Freeform 77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0" name="Freeform 78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1" name="Freeform 79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2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3" name="Freeform 81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4" name="Freeform 82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5" name="Freeform 83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6" name="Freeform 84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7" name="Freeform 85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8" name="Freeform 86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9" name="Freeform 87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0" name="Freeform 88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1" name="Freeform 89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Freeform 90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3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4" name="Freeform 92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5" name="Freeform 93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6" name="Freeform 94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7" name="Freeform 95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8" name="Freeform 96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9" name="Freeform 97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0" name="Freeform 98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1" name="Freeform 99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" name="Freeform 101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4" name="Freeform 102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" name="Freeform 103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Freeform 104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7" name="Freeform 105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8" name="Freeform 106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9" name="Freeform 107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0" name="Rectangle 108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1" name="Freeform 109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2" name="Freeform 110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3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4" name="Freeform 112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5" name="Freeform 113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6" name="Freeform 114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7" name="Freeform 115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8" name="Freeform 116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9" name="Freeform 117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0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1" name="Freeform 119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2" name="Freeform 120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3" name="Freeform 121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4" name="Freeform 122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5" name="Freeform 123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6" name="Freeform 124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7" name="Freeform 125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8" name="Rectangle 126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9" name="Freeform 127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0" name="Freeform 128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1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2" name="Freeform 130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3" name="Freeform 131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4" name="Freeform 132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5" name="Freeform 133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6" name="Freeform 134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7" name="Oval 135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8" name="Oval 136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9" name="Rectangle 137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20" name="Freeform 138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1" name="Freeform 139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2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3" name="Freeform 141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4" name="Freeform 142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5" name="Freeform 143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6" name="Freeform 144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7" name="Freeform 145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8" name="Freeform 146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9" name="Freeform 147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0" name="Freeform 148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1" name="Oval 149"/>
          <p:cNvSpPr>
            <a:spLocks noChangeArrowheads="1"/>
          </p:cNvSpPr>
          <p:nvPr/>
        </p:nvSpPr>
        <p:spPr bwMode="auto">
          <a:xfrm>
            <a:off x="8734425" y="1503364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2" name="Oval 150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3" name="Rectangle 151"/>
          <p:cNvSpPr>
            <a:spLocks noChangeArrowheads="1"/>
          </p:cNvSpPr>
          <p:nvPr/>
        </p:nvSpPr>
        <p:spPr bwMode="auto">
          <a:xfrm>
            <a:off x="8877301" y="1619250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BOS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34" name="Oval 152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5" name="Oval 153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6" name="Rectangle 154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37" name="Oval 155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8" name="Oval 156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9" name="Rectangle 157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40" name="Oval 158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1" name="Oval 159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2" name="Rectangle 160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43" name="Oval 161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4" name="Oval 162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5" name="Rectangle 163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46" name="Oval 164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7" name="Oval 165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8" name="Rectangle 166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49" name="Rectangle 167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0" name="Rectangle 168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1" name="Rectangle 169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2" name="Rectangle 170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53" name="Rectangle 171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54" name="Rectangle 172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5" name="Rectangle 173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6" name="Rectangle 174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7" name="Rectangle 175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58" name="Rectangle 176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59" name="Rectangle 177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0" name="Rectangle 178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1" name="Rectangle 179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2" name="Rectangle 180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63" name="Rectangle 181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64" name="Rectangle 182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5" name="Rectangle 183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6" name="Rectangle 184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7" name="Rectangle 185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68" name="Rectangle 186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69" name="Rectangle 187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0" name="Rectangle 188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1" name="Rectangle 189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2" name="Rectangle 190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73" name="Rectangle 191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74" name="Rectangle 192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5" name="Rectangle 193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6" name="Rectangle 194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7" name="Rectangle 195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678" name="Rectangle 196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20679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680" name="AutoShape 198"/>
          <p:cNvCxnSpPr>
            <a:cxnSpLocks noChangeShapeType="1"/>
            <a:stCxn id="20635" idx="1"/>
            <a:endCxn id="20638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1" name="AutoShape 199"/>
          <p:cNvCxnSpPr>
            <a:cxnSpLocks noChangeShapeType="1"/>
            <a:stCxn id="20635" idx="3"/>
            <a:endCxn id="20647" idx="2"/>
          </p:cNvCxnSpPr>
          <p:nvPr/>
        </p:nvCxnSpPr>
        <p:spPr bwMode="auto">
          <a:xfrm rot="16200000" flipV="1">
            <a:off x="4156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2" name="AutoShape 200"/>
          <p:cNvCxnSpPr>
            <a:cxnSpLocks noChangeShapeType="1"/>
            <a:stCxn id="20618" idx="3"/>
            <a:endCxn id="20641" idx="7"/>
          </p:cNvCxnSpPr>
          <p:nvPr/>
        </p:nvCxnSpPr>
        <p:spPr bwMode="auto">
          <a:xfrm rot="5400000">
            <a:off x="4944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3" name="AutoShape 201"/>
          <p:cNvCxnSpPr>
            <a:cxnSpLocks noChangeShapeType="1"/>
            <a:stCxn id="20618" idx="2"/>
            <a:endCxn id="20638" idx="5"/>
          </p:cNvCxnSpPr>
          <p:nvPr/>
        </p:nvCxnSpPr>
        <p:spPr bwMode="auto">
          <a:xfrm rot="10800000">
            <a:off x="6759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754" name="AutoShape 202"/>
          <p:cNvCxnSpPr>
            <a:cxnSpLocks noChangeShapeType="1"/>
            <a:stCxn id="20641" idx="7"/>
            <a:endCxn id="20644" idx="2"/>
          </p:cNvCxnSpPr>
          <p:nvPr/>
        </p:nvCxnSpPr>
        <p:spPr bwMode="auto">
          <a:xfrm rot="-5400000">
            <a:off x="4179094" y="3791744"/>
            <a:ext cx="63500" cy="1760538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5" name="AutoShape 203"/>
          <p:cNvCxnSpPr>
            <a:cxnSpLocks noChangeShapeType="1"/>
          </p:cNvCxnSpPr>
          <p:nvPr/>
        </p:nvCxnSpPr>
        <p:spPr bwMode="auto">
          <a:xfrm rot="-5400000" flipH="1" flipV="1">
            <a:off x="3917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756" name="AutoShape 204"/>
          <p:cNvCxnSpPr>
            <a:cxnSpLocks noChangeShapeType="1"/>
            <a:stCxn id="20641" idx="0"/>
            <a:endCxn id="20647" idx="4"/>
          </p:cNvCxnSpPr>
          <p:nvPr/>
        </p:nvCxnSpPr>
        <p:spPr bwMode="auto">
          <a:xfrm flipH="1" flipV="1">
            <a:off x="2862264" y="3836989"/>
            <a:ext cx="185737" cy="80327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7" name="AutoShape 202"/>
          <p:cNvCxnSpPr>
            <a:cxnSpLocks noChangeShapeType="1"/>
          </p:cNvCxnSpPr>
          <p:nvPr/>
        </p:nvCxnSpPr>
        <p:spPr bwMode="auto">
          <a:xfrm rot="5400000">
            <a:off x="3666332" y="2242345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66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Directed Graphs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89638" y="2657476"/>
            <a:ext cx="3697288" cy="2633662"/>
            <a:chOff x="5989638" y="2657476"/>
            <a:chExt cx="3697288" cy="2633662"/>
          </a:xfrm>
          <a:solidFill>
            <a:schemeClr val="tx1"/>
          </a:solidFill>
        </p:grpSpPr>
        <p:sp>
          <p:nvSpPr>
            <p:cNvPr id="3077" name="Freeform 680"/>
            <p:cNvSpPr>
              <a:spLocks/>
            </p:cNvSpPr>
            <p:nvPr/>
          </p:nvSpPr>
          <p:spPr bwMode="auto">
            <a:xfrm>
              <a:off x="7651750" y="3163888"/>
              <a:ext cx="19050" cy="19050"/>
            </a:xfrm>
            <a:custGeom>
              <a:avLst/>
              <a:gdLst>
                <a:gd name="T0" fmla="*/ 19050 w 18"/>
                <a:gd name="T1" fmla="*/ 9525 h 18"/>
                <a:gd name="T2" fmla="*/ 19050 w 18"/>
                <a:gd name="T3" fmla="*/ 0 h 18"/>
                <a:gd name="T4" fmla="*/ 9525 w 18"/>
                <a:gd name="T5" fmla="*/ 0 h 18"/>
                <a:gd name="T6" fmla="*/ 0 w 18"/>
                <a:gd name="T7" fmla="*/ 9525 h 18"/>
                <a:gd name="T8" fmla="*/ 0 w 18"/>
                <a:gd name="T9" fmla="*/ 19050 h 18"/>
                <a:gd name="T10" fmla="*/ 9525 w 18"/>
                <a:gd name="T11" fmla="*/ 19050 h 18"/>
                <a:gd name="T12" fmla="*/ 19050 w 18"/>
                <a:gd name="T13" fmla="*/ 19050 h 18"/>
                <a:gd name="T14" fmla="*/ 19050 w 18"/>
                <a:gd name="T15" fmla="*/ 19050 h 18"/>
                <a:gd name="T16" fmla="*/ 19050 w 18"/>
                <a:gd name="T17" fmla="*/ 9525 h 18"/>
                <a:gd name="T18" fmla="*/ 19050 w 18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8" name="Freeform 681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9" name="Freeform 682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0" name="Freeform 683"/>
            <p:cNvSpPr>
              <a:spLocks/>
            </p:cNvSpPr>
            <p:nvPr/>
          </p:nvSpPr>
          <p:spPr bwMode="auto">
            <a:xfrm>
              <a:off x="6278563" y="4367214"/>
              <a:ext cx="125412" cy="204787"/>
            </a:xfrm>
            <a:custGeom>
              <a:avLst/>
              <a:gdLst>
                <a:gd name="T0" fmla="*/ 0 w 115"/>
                <a:gd name="T1" fmla="*/ 195237 h 193"/>
                <a:gd name="T2" fmla="*/ 19630 w 115"/>
                <a:gd name="T3" fmla="*/ 204787 h 193"/>
                <a:gd name="T4" fmla="*/ 125412 w 115"/>
                <a:gd name="T5" fmla="*/ 10611 h 193"/>
                <a:gd name="T6" fmla="*/ 125412 w 115"/>
                <a:gd name="T7" fmla="*/ 10611 h 193"/>
                <a:gd name="T8" fmla="*/ 105782 w 115"/>
                <a:gd name="T9" fmla="*/ 0 h 193"/>
                <a:gd name="T10" fmla="*/ 105782 w 115"/>
                <a:gd name="T11" fmla="*/ 0 h 193"/>
                <a:gd name="T12" fmla="*/ 0 w 115"/>
                <a:gd name="T13" fmla="*/ 195237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93"/>
                <a:gd name="T23" fmla="*/ 115 w 115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93">
                  <a:moveTo>
                    <a:pt x="0" y="184"/>
                  </a:moveTo>
                  <a:lnTo>
                    <a:pt x="18" y="193"/>
                  </a:lnTo>
                  <a:lnTo>
                    <a:pt x="115" y="10"/>
                  </a:lnTo>
                  <a:lnTo>
                    <a:pt x="97" y="0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1" name="Freeform 684"/>
            <p:cNvSpPr>
              <a:spLocks/>
            </p:cNvSpPr>
            <p:nvPr/>
          </p:nvSpPr>
          <p:spPr bwMode="auto">
            <a:xfrm>
              <a:off x="6384925" y="4164013"/>
              <a:ext cx="152400" cy="214312"/>
            </a:xfrm>
            <a:custGeom>
              <a:avLst/>
              <a:gdLst>
                <a:gd name="T0" fmla="*/ 0 w 141"/>
                <a:gd name="T1" fmla="*/ 203702 h 202"/>
                <a:gd name="T2" fmla="*/ 19455 w 141"/>
                <a:gd name="T3" fmla="*/ 214312 h 202"/>
                <a:gd name="T4" fmla="*/ 152400 w 141"/>
                <a:gd name="T5" fmla="*/ 9549 h 202"/>
                <a:gd name="T6" fmla="*/ 152400 w 141"/>
                <a:gd name="T7" fmla="*/ 9549 h 202"/>
                <a:gd name="T8" fmla="*/ 134026 w 141"/>
                <a:gd name="T9" fmla="*/ 0 h 202"/>
                <a:gd name="T10" fmla="*/ 134026 w 141"/>
                <a:gd name="T11" fmla="*/ 0 h 202"/>
                <a:gd name="T12" fmla="*/ 0 w 141"/>
                <a:gd name="T13" fmla="*/ 203702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202"/>
                <a:gd name="T23" fmla="*/ 141 w 141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202">
                  <a:moveTo>
                    <a:pt x="0" y="192"/>
                  </a:moveTo>
                  <a:lnTo>
                    <a:pt x="18" y="202"/>
                  </a:lnTo>
                  <a:lnTo>
                    <a:pt x="141" y="9"/>
                  </a:lnTo>
                  <a:lnTo>
                    <a:pt x="124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2" name="Freeform 685"/>
            <p:cNvSpPr>
              <a:spLocks/>
            </p:cNvSpPr>
            <p:nvPr/>
          </p:nvSpPr>
          <p:spPr bwMode="auto">
            <a:xfrm>
              <a:off x="6519864" y="3970338"/>
              <a:ext cx="161925" cy="203200"/>
            </a:xfrm>
            <a:custGeom>
              <a:avLst/>
              <a:gdLst>
                <a:gd name="T0" fmla="*/ 0 w 150"/>
                <a:gd name="T1" fmla="*/ 193675 h 192"/>
                <a:gd name="T2" fmla="*/ 18352 w 150"/>
                <a:gd name="T3" fmla="*/ 203200 h 192"/>
                <a:gd name="T4" fmla="*/ 161925 w 150"/>
                <a:gd name="T5" fmla="*/ 9525 h 192"/>
                <a:gd name="T6" fmla="*/ 161925 w 150"/>
                <a:gd name="T7" fmla="*/ 9525 h 192"/>
                <a:gd name="T8" fmla="*/ 142494 w 150"/>
                <a:gd name="T9" fmla="*/ 0 h 192"/>
                <a:gd name="T10" fmla="*/ 142494 w 150"/>
                <a:gd name="T11" fmla="*/ 0 h 192"/>
                <a:gd name="T12" fmla="*/ 0 w 150"/>
                <a:gd name="T13" fmla="*/ 19367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92"/>
                <a:gd name="T23" fmla="*/ 150 w 15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92">
                  <a:moveTo>
                    <a:pt x="0" y="183"/>
                  </a:moveTo>
                  <a:lnTo>
                    <a:pt x="17" y="192"/>
                  </a:lnTo>
                  <a:lnTo>
                    <a:pt x="150" y="9"/>
                  </a:lnTo>
                  <a:lnTo>
                    <a:pt x="132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3" name="Freeform 686"/>
            <p:cNvSpPr>
              <a:spLocks/>
            </p:cNvSpPr>
            <p:nvPr/>
          </p:nvSpPr>
          <p:spPr bwMode="auto">
            <a:xfrm>
              <a:off x="6662739" y="3765551"/>
              <a:ext cx="192087" cy="214313"/>
            </a:xfrm>
            <a:custGeom>
              <a:avLst/>
              <a:gdLst>
                <a:gd name="T0" fmla="*/ 0 w 177"/>
                <a:gd name="T1" fmla="*/ 204764 h 202"/>
                <a:gd name="T2" fmla="*/ 19534 w 177"/>
                <a:gd name="T3" fmla="*/ 214313 h 202"/>
                <a:gd name="T4" fmla="*/ 192087 w 177"/>
                <a:gd name="T5" fmla="*/ 20158 h 202"/>
                <a:gd name="T6" fmla="*/ 192087 w 177"/>
                <a:gd name="T7" fmla="*/ 20158 h 202"/>
                <a:gd name="T8" fmla="*/ 182320 w 177"/>
                <a:gd name="T9" fmla="*/ 0 h 202"/>
                <a:gd name="T10" fmla="*/ 172553 w 177"/>
                <a:gd name="T11" fmla="*/ 9549 h 202"/>
                <a:gd name="T12" fmla="*/ 0 w 177"/>
                <a:gd name="T13" fmla="*/ 204764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202"/>
                <a:gd name="T23" fmla="*/ 177 w 177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202">
                  <a:moveTo>
                    <a:pt x="0" y="193"/>
                  </a:moveTo>
                  <a:lnTo>
                    <a:pt x="18" y="202"/>
                  </a:lnTo>
                  <a:lnTo>
                    <a:pt x="177" y="19"/>
                  </a:lnTo>
                  <a:lnTo>
                    <a:pt x="168" y="0"/>
                  </a:lnTo>
                  <a:lnTo>
                    <a:pt x="159" y="9"/>
                  </a:lnTo>
                  <a:lnTo>
                    <a:pt x="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4" name="Freeform 687"/>
            <p:cNvSpPr>
              <a:spLocks/>
            </p:cNvSpPr>
            <p:nvPr/>
          </p:nvSpPr>
          <p:spPr bwMode="auto">
            <a:xfrm>
              <a:off x="6845301" y="3581400"/>
              <a:ext cx="201613" cy="204788"/>
            </a:xfrm>
            <a:custGeom>
              <a:avLst/>
              <a:gdLst>
                <a:gd name="T0" fmla="*/ 0 w 186"/>
                <a:gd name="T1" fmla="*/ 184628 h 193"/>
                <a:gd name="T2" fmla="*/ 9755 w 186"/>
                <a:gd name="T3" fmla="*/ 204788 h 193"/>
                <a:gd name="T4" fmla="*/ 201613 w 186"/>
                <a:gd name="T5" fmla="*/ 19099 h 193"/>
                <a:gd name="T6" fmla="*/ 201613 w 186"/>
                <a:gd name="T7" fmla="*/ 19099 h 193"/>
                <a:gd name="T8" fmla="*/ 191858 w 186"/>
                <a:gd name="T9" fmla="*/ 0 h 193"/>
                <a:gd name="T10" fmla="*/ 191858 w 186"/>
                <a:gd name="T11" fmla="*/ 0 h 193"/>
                <a:gd name="T12" fmla="*/ 0 w 186"/>
                <a:gd name="T13" fmla="*/ 18462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93"/>
                <a:gd name="T23" fmla="*/ 186 w 186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93">
                  <a:moveTo>
                    <a:pt x="0" y="174"/>
                  </a:moveTo>
                  <a:lnTo>
                    <a:pt x="9" y="193"/>
                  </a:lnTo>
                  <a:lnTo>
                    <a:pt x="186" y="18"/>
                  </a:lnTo>
                  <a:lnTo>
                    <a:pt x="177" y="0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5" name="Freeform 688"/>
            <p:cNvSpPr>
              <a:spLocks/>
            </p:cNvSpPr>
            <p:nvPr/>
          </p:nvSpPr>
          <p:spPr bwMode="auto">
            <a:xfrm>
              <a:off x="7037388" y="3416300"/>
              <a:ext cx="201612" cy="184150"/>
            </a:xfrm>
            <a:custGeom>
              <a:avLst/>
              <a:gdLst>
                <a:gd name="T0" fmla="*/ 0 w 185"/>
                <a:gd name="T1" fmla="*/ 165100 h 174"/>
                <a:gd name="T2" fmla="*/ 9808 w 185"/>
                <a:gd name="T3" fmla="*/ 184150 h 174"/>
                <a:gd name="T4" fmla="*/ 201612 w 185"/>
                <a:gd name="T5" fmla="*/ 20108 h 174"/>
                <a:gd name="T6" fmla="*/ 201612 w 185"/>
                <a:gd name="T7" fmla="*/ 20108 h 174"/>
                <a:gd name="T8" fmla="*/ 191804 w 185"/>
                <a:gd name="T9" fmla="*/ 0 h 174"/>
                <a:gd name="T10" fmla="*/ 191804 w 185"/>
                <a:gd name="T11" fmla="*/ 0 h 174"/>
                <a:gd name="T12" fmla="*/ 0 w 185"/>
                <a:gd name="T13" fmla="*/ 16510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174"/>
                <a:gd name="T23" fmla="*/ 185 w 185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174">
                  <a:moveTo>
                    <a:pt x="0" y="156"/>
                  </a:moveTo>
                  <a:lnTo>
                    <a:pt x="9" y="174"/>
                  </a:lnTo>
                  <a:lnTo>
                    <a:pt x="185" y="19"/>
                  </a:lnTo>
                  <a:lnTo>
                    <a:pt x="176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6" name="Freeform 689"/>
            <p:cNvSpPr>
              <a:spLocks/>
            </p:cNvSpPr>
            <p:nvPr/>
          </p:nvSpPr>
          <p:spPr bwMode="auto">
            <a:xfrm>
              <a:off x="7229476" y="3270250"/>
              <a:ext cx="220663" cy="166688"/>
            </a:xfrm>
            <a:custGeom>
              <a:avLst/>
              <a:gdLst>
                <a:gd name="T0" fmla="*/ 0 w 204"/>
                <a:gd name="T1" fmla="*/ 146386 h 156"/>
                <a:gd name="T2" fmla="*/ 9735 w 204"/>
                <a:gd name="T3" fmla="*/ 166688 h 156"/>
                <a:gd name="T4" fmla="*/ 220663 w 204"/>
                <a:gd name="T5" fmla="*/ 19233 h 156"/>
                <a:gd name="T6" fmla="*/ 220663 w 204"/>
                <a:gd name="T7" fmla="*/ 19233 h 156"/>
                <a:gd name="T8" fmla="*/ 210928 w 204"/>
                <a:gd name="T9" fmla="*/ 0 h 156"/>
                <a:gd name="T10" fmla="*/ 210928 w 204"/>
                <a:gd name="T11" fmla="*/ 0 h 156"/>
                <a:gd name="T12" fmla="*/ 0 w 204"/>
                <a:gd name="T13" fmla="*/ 14638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56"/>
                <a:gd name="T23" fmla="*/ 204 w 204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56">
                  <a:moveTo>
                    <a:pt x="0" y="137"/>
                  </a:moveTo>
                  <a:lnTo>
                    <a:pt x="9" y="156"/>
                  </a:lnTo>
                  <a:lnTo>
                    <a:pt x="204" y="18"/>
                  </a:lnTo>
                  <a:lnTo>
                    <a:pt x="195" y="0"/>
                  </a:ln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7" name="Freeform 690"/>
            <p:cNvSpPr>
              <a:spLocks/>
            </p:cNvSpPr>
            <p:nvPr/>
          </p:nvSpPr>
          <p:spPr bwMode="auto">
            <a:xfrm>
              <a:off x="7440614" y="3163888"/>
              <a:ext cx="230187" cy="127000"/>
            </a:xfrm>
            <a:custGeom>
              <a:avLst/>
              <a:gdLst>
                <a:gd name="T0" fmla="*/ 0 w 212"/>
                <a:gd name="T1" fmla="*/ 107790 h 119"/>
                <a:gd name="T2" fmla="*/ 9772 w 212"/>
                <a:gd name="T3" fmla="*/ 127000 h 119"/>
                <a:gd name="T4" fmla="*/ 230187 w 212"/>
                <a:gd name="T5" fmla="*/ 19210 h 119"/>
                <a:gd name="T6" fmla="*/ 220415 w 212"/>
                <a:gd name="T7" fmla="*/ 0 h 119"/>
                <a:gd name="T8" fmla="*/ 0 w 212"/>
                <a:gd name="T9" fmla="*/ 10779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19"/>
                <a:gd name="T17" fmla="*/ 212 w 21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19">
                  <a:moveTo>
                    <a:pt x="0" y="101"/>
                  </a:moveTo>
                  <a:lnTo>
                    <a:pt x="9" y="119"/>
                  </a:lnTo>
                  <a:lnTo>
                    <a:pt x="212" y="18"/>
                  </a:lnTo>
                  <a:lnTo>
                    <a:pt x="203" y="0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8" name="Freeform 691"/>
            <p:cNvSpPr>
              <a:spLocks/>
            </p:cNvSpPr>
            <p:nvPr/>
          </p:nvSpPr>
          <p:spPr bwMode="auto">
            <a:xfrm>
              <a:off x="6375400" y="4814888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0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19050 w 18"/>
                <a:gd name="T9" fmla="*/ 9525 h 18"/>
                <a:gd name="T10" fmla="*/ 19050 w 18"/>
                <a:gd name="T11" fmla="*/ 9525 h 18"/>
                <a:gd name="T12" fmla="*/ 19050 w 18"/>
                <a:gd name="T13" fmla="*/ 0 h 18"/>
                <a:gd name="T14" fmla="*/ 9525 w 18"/>
                <a:gd name="T15" fmla="*/ 0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9" name="Freeform 692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0" name="Freeform 693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1" name="Freeform 694"/>
            <p:cNvSpPr>
              <a:spLocks/>
            </p:cNvSpPr>
            <p:nvPr/>
          </p:nvSpPr>
          <p:spPr bwMode="auto">
            <a:xfrm>
              <a:off x="8840789" y="4970463"/>
              <a:ext cx="153987" cy="106362"/>
            </a:xfrm>
            <a:custGeom>
              <a:avLst/>
              <a:gdLst>
                <a:gd name="T0" fmla="*/ 153987 w 142"/>
                <a:gd name="T1" fmla="*/ 19145 h 100"/>
                <a:gd name="T2" fmla="*/ 144227 w 142"/>
                <a:gd name="T3" fmla="*/ 0 h 100"/>
                <a:gd name="T4" fmla="*/ 0 w 142"/>
                <a:gd name="T5" fmla="*/ 87217 h 100"/>
                <a:gd name="T6" fmla="*/ 0 w 142"/>
                <a:gd name="T7" fmla="*/ 87217 h 100"/>
                <a:gd name="T8" fmla="*/ 9760 w 142"/>
                <a:gd name="T9" fmla="*/ 106362 h 100"/>
                <a:gd name="T10" fmla="*/ 9760 w 142"/>
                <a:gd name="T11" fmla="*/ 106362 h 100"/>
                <a:gd name="T12" fmla="*/ 153987 w 142"/>
                <a:gd name="T13" fmla="*/ 19145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00"/>
                <a:gd name="T23" fmla="*/ 142 w 142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00">
                  <a:moveTo>
                    <a:pt x="142" y="18"/>
                  </a:moveTo>
                  <a:lnTo>
                    <a:pt x="133" y="0"/>
                  </a:lnTo>
                  <a:lnTo>
                    <a:pt x="0" y="82"/>
                  </a:lnTo>
                  <a:lnTo>
                    <a:pt x="9" y="100"/>
                  </a:lnTo>
                  <a:lnTo>
                    <a:pt x="14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2" name="Freeform 695"/>
            <p:cNvSpPr>
              <a:spLocks/>
            </p:cNvSpPr>
            <p:nvPr/>
          </p:nvSpPr>
          <p:spPr bwMode="auto">
            <a:xfrm>
              <a:off x="8678863" y="5057776"/>
              <a:ext cx="171450" cy="87313"/>
            </a:xfrm>
            <a:custGeom>
              <a:avLst/>
              <a:gdLst>
                <a:gd name="T0" fmla="*/ 171450 w 159"/>
                <a:gd name="T1" fmla="*/ 18935 h 83"/>
                <a:gd name="T2" fmla="*/ 161745 w 159"/>
                <a:gd name="T3" fmla="*/ 0 h 83"/>
                <a:gd name="T4" fmla="*/ 0 w 159"/>
                <a:gd name="T5" fmla="*/ 67326 h 83"/>
                <a:gd name="T6" fmla="*/ 0 w 159"/>
                <a:gd name="T7" fmla="*/ 67326 h 83"/>
                <a:gd name="T8" fmla="*/ 9705 w 159"/>
                <a:gd name="T9" fmla="*/ 87313 h 83"/>
                <a:gd name="T10" fmla="*/ 9705 w 159"/>
                <a:gd name="T11" fmla="*/ 87313 h 83"/>
                <a:gd name="T12" fmla="*/ 171450 w 159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83"/>
                <a:gd name="T23" fmla="*/ 159 w 159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83">
                  <a:moveTo>
                    <a:pt x="159" y="18"/>
                  </a:moveTo>
                  <a:lnTo>
                    <a:pt x="150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3" name="Freeform 696"/>
            <p:cNvSpPr>
              <a:spLocks/>
            </p:cNvSpPr>
            <p:nvPr/>
          </p:nvSpPr>
          <p:spPr bwMode="auto">
            <a:xfrm>
              <a:off x="8332788" y="5124450"/>
              <a:ext cx="355600" cy="127000"/>
            </a:xfrm>
            <a:custGeom>
              <a:avLst/>
              <a:gdLst>
                <a:gd name="T0" fmla="*/ 355600 w 327"/>
                <a:gd name="T1" fmla="*/ 20277 h 119"/>
                <a:gd name="T2" fmla="*/ 345813 w 327"/>
                <a:gd name="T3" fmla="*/ 0 h 119"/>
                <a:gd name="T4" fmla="*/ 0 w 327"/>
                <a:gd name="T5" fmla="*/ 107790 h 119"/>
                <a:gd name="T6" fmla="*/ 0 w 327"/>
                <a:gd name="T7" fmla="*/ 107790 h 119"/>
                <a:gd name="T8" fmla="*/ 0 w 327"/>
                <a:gd name="T9" fmla="*/ 127000 h 119"/>
                <a:gd name="T10" fmla="*/ 9787 w 327"/>
                <a:gd name="T11" fmla="*/ 127000 h 119"/>
                <a:gd name="T12" fmla="*/ 355600 w 327"/>
                <a:gd name="T13" fmla="*/ 2027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19"/>
                <a:gd name="T23" fmla="*/ 327 w 32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19">
                  <a:moveTo>
                    <a:pt x="327" y="19"/>
                  </a:moveTo>
                  <a:lnTo>
                    <a:pt x="318" y="0"/>
                  </a:lnTo>
                  <a:lnTo>
                    <a:pt x="0" y="10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3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4" name="Freeform 697"/>
            <p:cNvSpPr>
              <a:spLocks/>
            </p:cNvSpPr>
            <p:nvPr/>
          </p:nvSpPr>
          <p:spPr bwMode="auto">
            <a:xfrm>
              <a:off x="7939088" y="5232400"/>
              <a:ext cx="393700" cy="58738"/>
            </a:xfrm>
            <a:custGeom>
              <a:avLst/>
              <a:gdLst>
                <a:gd name="T0" fmla="*/ 393700 w 362"/>
                <a:gd name="T1" fmla="*/ 19223 h 55"/>
                <a:gd name="T2" fmla="*/ 393700 w 362"/>
                <a:gd name="T3" fmla="*/ 0 h 55"/>
                <a:gd name="T4" fmla="*/ 0 w 362"/>
                <a:gd name="T5" fmla="*/ 39515 h 55"/>
                <a:gd name="T6" fmla="*/ 0 w 362"/>
                <a:gd name="T7" fmla="*/ 39515 h 55"/>
                <a:gd name="T8" fmla="*/ 0 w 362"/>
                <a:gd name="T9" fmla="*/ 58738 h 55"/>
                <a:gd name="T10" fmla="*/ 0 w 362"/>
                <a:gd name="T11" fmla="*/ 58738 h 55"/>
                <a:gd name="T12" fmla="*/ 393700 w 36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55"/>
                <a:gd name="T23" fmla="*/ 362 w 36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55">
                  <a:moveTo>
                    <a:pt x="362" y="18"/>
                  </a:moveTo>
                  <a:lnTo>
                    <a:pt x="362" y="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5" name="Freeform 698"/>
            <p:cNvSpPr>
              <a:spLocks/>
            </p:cNvSpPr>
            <p:nvPr/>
          </p:nvSpPr>
          <p:spPr bwMode="auto">
            <a:xfrm>
              <a:off x="7545388" y="5272088"/>
              <a:ext cx="393700" cy="19050"/>
            </a:xfrm>
            <a:custGeom>
              <a:avLst/>
              <a:gdLst>
                <a:gd name="T0" fmla="*/ 393700 w 362"/>
                <a:gd name="T1" fmla="*/ 19050 h 18"/>
                <a:gd name="T2" fmla="*/ 393700 w 362"/>
                <a:gd name="T3" fmla="*/ 0 h 18"/>
                <a:gd name="T4" fmla="*/ 0 w 362"/>
                <a:gd name="T5" fmla="*/ 0 h 18"/>
                <a:gd name="T6" fmla="*/ 0 w 362"/>
                <a:gd name="T7" fmla="*/ 0 h 18"/>
                <a:gd name="T8" fmla="*/ 0 w 362"/>
                <a:gd name="T9" fmla="*/ 19050 h 18"/>
                <a:gd name="T10" fmla="*/ 0 w 362"/>
                <a:gd name="T11" fmla="*/ 19050 h 18"/>
                <a:gd name="T12" fmla="*/ 393700 w 362"/>
                <a:gd name="T13" fmla="*/ 1905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18"/>
                <a:gd name="T23" fmla="*/ 362 w 36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18">
                  <a:moveTo>
                    <a:pt x="362" y="18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6" name="Freeform 699"/>
            <p:cNvSpPr>
              <a:spLocks/>
            </p:cNvSpPr>
            <p:nvPr/>
          </p:nvSpPr>
          <p:spPr bwMode="auto">
            <a:xfrm>
              <a:off x="7170738" y="5213350"/>
              <a:ext cx="374650" cy="77788"/>
            </a:xfrm>
            <a:custGeom>
              <a:avLst/>
              <a:gdLst>
                <a:gd name="T0" fmla="*/ 374650 w 345"/>
                <a:gd name="T1" fmla="*/ 77788 h 73"/>
                <a:gd name="T2" fmla="*/ 374650 w 345"/>
                <a:gd name="T3" fmla="*/ 58607 h 73"/>
                <a:gd name="T4" fmla="*/ 0 w 345"/>
                <a:gd name="T5" fmla="*/ 0 h 73"/>
                <a:gd name="T6" fmla="*/ 9773 w 345"/>
                <a:gd name="T7" fmla="*/ 0 h 73"/>
                <a:gd name="T8" fmla="*/ 0 w 345"/>
                <a:gd name="T9" fmla="*/ 19181 h 73"/>
                <a:gd name="T10" fmla="*/ 0 w 345"/>
                <a:gd name="T11" fmla="*/ 19181 h 73"/>
                <a:gd name="T12" fmla="*/ 374650 w 345"/>
                <a:gd name="T13" fmla="*/ 7778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73"/>
                <a:gd name="T23" fmla="*/ 345 w 34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73">
                  <a:moveTo>
                    <a:pt x="345" y="73"/>
                  </a:moveTo>
                  <a:lnTo>
                    <a:pt x="345" y="55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7" name="Freeform 700"/>
            <p:cNvSpPr>
              <a:spLocks/>
            </p:cNvSpPr>
            <p:nvPr/>
          </p:nvSpPr>
          <p:spPr bwMode="auto">
            <a:xfrm>
              <a:off x="6835776" y="5114926"/>
              <a:ext cx="346075" cy="117475"/>
            </a:xfrm>
            <a:custGeom>
              <a:avLst/>
              <a:gdLst>
                <a:gd name="T0" fmla="*/ 336280 w 318"/>
                <a:gd name="T1" fmla="*/ 117475 h 110"/>
                <a:gd name="T2" fmla="*/ 346075 w 318"/>
                <a:gd name="T3" fmla="*/ 98252 h 110"/>
                <a:gd name="T4" fmla="*/ 9795 w 318"/>
                <a:gd name="T5" fmla="*/ 0 h 110"/>
                <a:gd name="T6" fmla="*/ 9795 w 318"/>
                <a:gd name="T7" fmla="*/ 0 h 110"/>
                <a:gd name="T8" fmla="*/ 0 w 318"/>
                <a:gd name="T9" fmla="*/ 19223 h 110"/>
                <a:gd name="T10" fmla="*/ 0 w 318"/>
                <a:gd name="T11" fmla="*/ 19223 h 110"/>
                <a:gd name="T12" fmla="*/ 336280 w 318"/>
                <a:gd name="T13" fmla="*/ 117475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110"/>
                <a:gd name="T23" fmla="*/ 318 w 31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110">
                  <a:moveTo>
                    <a:pt x="309" y="110"/>
                  </a:moveTo>
                  <a:lnTo>
                    <a:pt x="318" y="92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0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8" name="Freeform 701"/>
            <p:cNvSpPr>
              <a:spLocks/>
            </p:cNvSpPr>
            <p:nvPr/>
          </p:nvSpPr>
          <p:spPr bwMode="auto">
            <a:xfrm>
              <a:off x="6567488" y="4979989"/>
              <a:ext cx="277812" cy="153987"/>
            </a:xfrm>
            <a:custGeom>
              <a:avLst/>
              <a:gdLst>
                <a:gd name="T0" fmla="*/ 268045 w 256"/>
                <a:gd name="T1" fmla="*/ 153987 h 146"/>
                <a:gd name="T2" fmla="*/ 277812 w 256"/>
                <a:gd name="T3" fmla="*/ 135002 h 146"/>
                <a:gd name="T4" fmla="*/ 9767 w 256"/>
                <a:gd name="T5" fmla="*/ 0 h 146"/>
                <a:gd name="T6" fmla="*/ 9767 w 256"/>
                <a:gd name="T7" fmla="*/ 0 h 146"/>
                <a:gd name="T8" fmla="*/ 0 w 256"/>
                <a:gd name="T9" fmla="*/ 18985 h 146"/>
                <a:gd name="T10" fmla="*/ 0 w 256"/>
                <a:gd name="T11" fmla="*/ 18985 h 146"/>
                <a:gd name="T12" fmla="*/ 268045 w 256"/>
                <a:gd name="T13" fmla="*/ 153987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146"/>
                <a:gd name="T23" fmla="*/ 256 w 25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146">
                  <a:moveTo>
                    <a:pt x="247" y="146"/>
                  </a:moveTo>
                  <a:lnTo>
                    <a:pt x="256" y="128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4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9" name="Freeform 702"/>
            <p:cNvSpPr>
              <a:spLocks/>
            </p:cNvSpPr>
            <p:nvPr/>
          </p:nvSpPr>
          <p:spPr bwMode="auto">
            <a:xfrm>
              <a:off x="6451601" y="4902200"/>
              <a:ext cx="125413" cy="96838"/>
            </a:xfrm>
            <a:custGeom>
              <a:avLst/>
              <a:gdLst>
                <a:gd name="T0" fmla="*/ 115598 w 115"/>
                <a:gd name="T1" fmla="*/ 96838 h 92"/>
                <a:gd name="T2" fmla="*/ 125413 w 115"/>
                <a:gd name="T3" fmla="*/ 77891 h 92"/>
                <a:gd name="T4" fmla="*/ 19630 w 115"/>
                <a:gd name="T5" fmla="*/ 0 h 92"/>
                <a:gd name="T6" fmla="*/ 19630 w 115"/>
                <a:gd name="T7" fmla="*/ 10526 h 92"/>
                <a:gd name="T8" fmla="*/ 0 w 115"/>
                <a:gd name="T9" fmla="*/ 19999 h 92"/>
                <a:gd name="T10" fmla="*/ 9815 w 115"/>
                <a:gd name="T11" fmla="*/ 19999 h 92"/>
                <a:gd name="T12" fmla="*/ 115598 w 115"/>
                <a:gd name="T13" fmla="*/ 96838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2"/>
                <a:gd name="T23" fmla="*/ 115 w 11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2">
                  <a:moveTo>
                    <a:pt x="106" y="92"/>
                  </a:moveTo>
                  <a:lnTo>
                    <a:pt x="115" y="74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0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0" name="Freeform 703"/>
            <p:cNvSpPr>
              <a:spLocks/>
            </p:cNvSpPr>
            <p:nvPr/>
          </p:nvSpPr>
          <p:spPr bwMode="auto">
            <a:xfrm>
              <a:off x="6375400" y="4814888"/>
              <a:ext cx="96838" cy="106362"/>
            </a:xfrm>
            <a:custGeom>
              <a:avLst/>
              <a:gdLst>
                <a:gd name="T0" fmla="*/ 77253 w 89"/>
                <a:gd name="T1" fmla="*/ 106362 h 101"/>
                <a:gd name="T2" fmla="*/ 96838 w 89"/>
                <a:gd name="T3" fmla="*/ 96884 h 101"/>
                <a:gd name="T4" fmla="*/ 19585 w 89"/>
                <a:gd name="T5" fmla="*/ 0 h 101"/>
                <a:gd name="T6" fmla="*/ 0 w 89"/>
                <a:gd name="T7" fmla="*/ 9478 h 101"/>
                <a:gd name="T8" fmla="*/ 77253 w 89"/>
                <a:gd name="T9" fmla="*/ 106362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01"/>
                <a:gd name="T17" fmla="*/ 89 w 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01">
                  <a:moveTo>
                    <a:pt x="71" y="101"/>
                  </a:moveTo>
                  <a:lnTo>
                    <a:pt x="89" y="9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7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1" name="Freeform 704"/>
            <p:cNvSpPr>
              <a:spLocks/>
            </p:cNvSpPr>
            <p:nvPr/>
          </p:nvSpPr>
          <p:spPr bwMode="auto">
            <a:xfrm>
              <a:off x="9224963" y="4756150"/>
              <a:ext cx="19050" cy="19050"/>
            </a:xfrm>
            <a:custGeom>
              <a:avLst/>
              <a:gdLst>
                <a:gd name="T0" fmla="*/ 10085 w 17"/>
                <a:gd name="T1" fmla="*/ 19050 h 18"/>
                <a:gd name="T2" fmla="*/ 10085 w 17"/>
                <a:gd name="T3" fmla="*/ 19050 h 18"/>
                <a:gd name="T4" fmla="*/ 19050 w 17"/>
                <a:gd name="T5" fmla="*/ 19050 h 18"/>
                <a:gd name="T6" fmla="*/ 19050 w 17"/>
                <a:gd name="T7" fmla="*/ 9525 h 18"/>
                <a:gd name="T8" fmla="*/ 19050 w 17"/>
                <a:gd name="T9" fmla="*/ 0 h 18"/>
                <a:gd name="T10" fmla="*/ 10085 w 17"/>
                <a:gd name="T11" fmla="*/ 0 h 18"/>
                <a:gd name="T12" fmla="*/ 10085 w 17"/>
                <a:gd name="T13" fmla="*/ 0 h 18"/>
                <a:gd name="T14" fmla="*/ 0 w 17"/>
                <a:gd name="T15" fmla="*/ 9525 h 18"/>
                <a:gd name="T16" fmla="*/ 10085 w 17"/>
                <a:gd name="T17" fmla="*/ 19050 h 18"/>
                <a:gd name="T18" fmla="*/ 1008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2" name="Freeform 705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3" name="Freeform 706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4" name="Freeform 707"/>
            <p:cNvSpPr>
              <a:spLocks/>
            </p:cNvSpPr>
            <p:nvPr/>
          </p:nvSpPr>
          <p:spPr bwMode="auto">
            <a:xfrm>
              <a:off x="9350375" y="2765425"/>
              <a:ext cx="115888" cy="146050"/>
            </a:xfrm>
            <a:custGeom>
              <a:avLst/>
              <a:gdLst>
                <a:gd name="T0" fmla="*/ 18586 w 106"/>
                <a:gd name="T1" fmla="*/ 0 h 138"/>
                <a:gd name="T2" fmla="*/ 0 w 106"/>
                <a:gd name="T3" fmla="*/ 10583 h 138"/>
                <a:gd name="T4" fmla="*/ 96209 w 106"/>
                <a:gd name="T5" fmla="*/ 146050 h 138"/>
                <a:gd name="T6" fmla="*/ 96209 w 106"/>
                <a:gd name="T7" fmla="*/ 146050 h 138"/>
                <a:gd name="T8" fmla="*/ 115888 w 106"/>
                <a:gd name="T9" fmla="*/ 136525 h 138"/>
                <a:gd name="T10" fmla="*/ 115888 w 106"/>
                <a:gd name="T11" fmla="*/ 136525 h 138"/>
                <a:gd name="T12" fmla="*/ 18586 w 106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8"/>
                <a:gd name="T23" fmla="*/ 106 w 106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8">
                  <a:moveTo>
                    <a:pt x="17" y="0"/>
                  </a:moveTo>
                  <a:lnTo>
                    <a:pt x="0" y="10"/>
                  </a:lnTo>
                  <a:lnTo>
                    <a:pt x="88" y="138"/>
                  </a:lnTo>
                  <a:lnTo>
                    <a:pt x="106" y="12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5" name="Freeform 708"/>
            <p:cNvSpPr>
              <a:spLocks/>
            </p:cNvSpPr>
            <p:nvPr/>
          </p:nvSpPr>
          <p:spPr bwMode="auto">
            <a:xfrm>
              <a:off x="9445625" y="2901951"/>
              <a:ext cx="96838" cy="136525"/>
            </a:xfrm>
            <a:custGeom>
              <a:avLst/>
              <a:gdLst>
                <a:gd name="T0" fmla="*/ 19808 w 88"/>
                <a:gd name="T1" fmla="*/ 0 h 128"/>
                <a:gd name="T2" fmla="*/ 0 w 88"/>
                <a:gd name="T3" fmla="*/ 9599 h 128"/>
                <a:gd name="T4" fmla="*/ 78131 w 88"/>
                <a:gd name="T5" fmla="*/ 136525 h 128"/>
                <a:gd name="T6" fmla="*/ 78131 w 88"/>
                <a:gd name="T7" fmla="*/ 136525 h 128"/>
                <a:gd name="T8" fmla="*/ 96838 w 88"/>
                <a:gd name="T9" fmla="*/ 126926 h 128"/>
                <a:gd name="T10" fmla="*/ 96838 w 88"/>
                <a:gd name="T11" fmla="*/ 126926 h 128"/>
                <a:gd name="T12" fmla="*/ 19808 w 88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8"/>
                <a:gd name="T23" fmla="*/ 88 w 88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8">
                  <a:moveTo>
                    <a:pt x="18" y="0"/>
                  </a:moveTo>
                  <a:lnTo>
                    <a:pt x="0" y="9"/>
                  </a:lnTo>
                  <a:lnTo>
                    <a:pt x="71" y="128"/>
                  </a:lnTo>
                  <a:lnTo>
                    <a:pt x="88" y="11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6" name="Freeform 709"/>
            <p:cNvSpPr>
              <a:spLocks/>
            </p:cNvSpPr>
            <p:nvPr/>
          </p:nvSpPr>
          <p:spPr bwMode="auto">
            <a:xfrm>
              <a:off x="9523414" y="3028950"/>
              <a:ext cx="123825" cy="280988"/>
            </a:xfrm>
            <a:custGeom>
              <a:avLst/>
              <a:gdLst>
                <a:gd name="T0" fmla="*/ 18465 w 114"/>
                <a:gd name="T1" fmla="*/ 0 h 266"/>
                <a:gd name="T2" fmla="*/ 0 w 114"/>
                <a:gd name="T3" fmla="*/ 9507 h 266"/>
                <a:gd name="T4" fmla="*/ 105360 w 114"/>
                <a:gd name="T5" fmla="*/ 280988 h 266"/>
                <a:gd name="T6" fmla="*/ 105360 w 114"/>
                <a:gd name="T7" fmla="*/ 270425 h 266"/>
                <a:gd name="T8" fmla="*/ 123825 w 114"/>
                <a:gd name="T9" fmla="*/ 270425 h 266"/>
                <a:gd name="T10" fmla="*/ 123825 w 114"/>
                <a:gd name="T11" fmla="*/ 270425 h 266"/>
                <a:gd name="T12" fmla="*/ 18465 w 114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266"/>
                <a:gd name="T23" fmla="*/ 114 w 114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266">
                  <a:moveTo>
                    <a:pt x="17" y="0"/>
                  </a:moveTo>
                  <a:lnTo>
                    <a:pt x="0" y="9"/>
                  </a:lnTo>
                  <a:lnTo>
                    <a:pt x="97" y="266"/>
                  </a:lnTo>
                  <a:lnTo>
                    <a:pt x="97" y="256"/>
                  </a:lnTo>
                  <a:lnTo>
                    <a:pt x="114" y="256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7" name="Freeform 710"/>
            <p:cNvSpPr>
              <a:spLocks/>
            </p:cNvSpPr>
            <p:nvPr/>
          </p:nvSpPr>
          <p:spPr bwMode="auto">
            <a:xfrm>
              <a:off x="9628189" y="3300413"/>
              <a:ext cx="58737" cy="271462"/>
            </a:xfrm>
            <a:custGeom>
              <a:avLst/>
              <a:gdLst>
                <a:gd name="T0" fmla="*/ 18840 w 53"/>
                <a:gd name="T1" fmla="*/ 0 h 257"/>
                <a:gd name="T2" fmla="*/ 0 w 53"/>
                <a:gd name="T3" fmla="*/ 0 h 257"/>
                <a:gd name="T4" fmla="*/ 38789 w 53"/>
                <a:gd name="T5" fmla="*/ 271462 h 257"/>
                <a:gd name="T6" fmla="*/ 38789 w 53"/>
                <a:gd name="T7" fmla="*/ 271462 h 257"/>
                <a:gd name="T8" fmla="*/ 58737 w 53"/>
                <a:gd name="T9" fmla="*/ 271462 h 257"/>
                <a:gd name="T10" fmla="*/ 58737 w 53"/>
                <a:gd name="T11" fmla="*/ 271462 h 257"/>
                <a:gd name="T12" fmla="*/ 18840 w 5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57"/>
                <a:gd name="T23" fmla="*/ 53 w 5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57">
                  <a:moveTo>
                    <a:pt x="17" y="0"/>
                  </a:moveTo>
                  <a:lnTo>
                    <a:pt x="0" y="0"/>
                  </a:lnTo>
                  <a:lnTo>
                    <a:pt x="35" y="257"/>
                  </a:lnTo>
                  <a:lnTo>
                    <a:pt x="53" y="257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8" name="Freeform 711"/>
            <p:cNvSpPr>
              <a:spLocks/>
            </p:cNvSpPr>
            <p:nvPr/>
          </p:nvSpPr>
          <p:spPr bwMode="auto">
            <a:xfrm>
              <a:off x="9647239" y="3571875"/>
              <a:ext cx="39687" cy="273050"/>
            </a:xfrm>
            <a:custGeom>
              <a:avLst/>
              <a:gdLst>
                <a:gd name="T0" fmla="*/ 39687 w 36"/>
                <a:gd name="T1" fmla="*/ 0 h 257"/>
                <a:gd name="T2" fmla="*/ 19844 w 36"/>
                <a:gd name="T3" fmla="*/ 0 h 257"/>
                <a:gd name="T4" fmla="*/ 0 w 36"/>
                <a:gd name="T5" fmla="*/ 273050 h 257"/>
                <a:gd name="T6" fmla="*/ 0 w 36"/>
                <a:gd name="T7" fmla="*/ 273050 h 257"/>
                <a:gd name="T8" fmla="*/ 19844 w 36"/>
                <a:gd name="T9" fmla="*/ 273050 h 257"/>
                <a:gd name="T10" fmla="*/ 19844 w 36"/>
                <a:gd name="T11" fmla="*/ 273050 h 257"/>
                <a:gd name="T12" fmla="*/ 39687 w 3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57"/>
                <a:gd name="T23" fmla="*/ 36 w 36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57">
                  <a:moveTo>
                    <a:pt x="36" y="0"/>
                  </a:moveTo>
                  <a:lnTo>
                    <a:pt x="18" y="0"/>
                  </a:lnTo>
                  <a:lnTo>
                    <a:pt x="0" y="257"/>
                  </a:lnTo>
                  <a:lnTo>
                    <a:pt x="18" y="25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9" name="Freeform 712"/>
            <p:cNvSpPr>
              <a:spLocks/>
            </p:cNvSpPr>
            <p:nvPr/>
          </p:nvSpPr>
          <p:spPr bwMode="auto">
            <a:xfrm>
              <a:off x="9599614" y="3844925"/>
              <a:ext cx="66675" cy="222250"/>
            </a:xfrm>
            <a:custGeom>
              <a:avLst/>
              <a:gdLst>
                <a:gd name="T0" fmla="*/ 66675 w 62"/>
                <a:gd name="T1" fmla="*/ 0 h 210"/>
                <a:gd name="T2" fmla="*/ 47318 w 62"/>
                <a:gd name="T3" fmla="*/ 0 h 210"/>
                <a:gd name="T4" fmla="*/ 0 w 62"/>
                <a:gd name="T5" fmla="*/ 212725 h 210"/>
                <a:gd name="T6" fmla="*/ 0 w 62"/>
                <a:gd name="T7" fmla="*/ 212725 h 210"/>
                <a:gd name="T8" fmla="*/ 19357 w 62"/>
                <a:gd name="T9" fmla="*/ 222250 h 210"/>
                <a:gd name="T10" fmla="*/ 19357 w 62"/>
                <a:gd name="T11" fmla="*/ 212725 h 210"/>
                <a:gd name="T12" fmla="*/ 66675 w 62"/>
                <a:gd name="T13" fmla="*/ 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10"/>
                <a:gd name="T23" fmla="*/ 62 w 62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10">
                  <a:moveTo>
                    <a:pt x="62" y="0"/>
                  </a:moveTo>
                  <a:lnTo>
                    <a:pt x="44" y="0"/>
                  </a:lnTo>
                  <a:lnTo>
                    <a:pt x="0" y="201"/>
                  </a:lnTo>
                  <a:lnTo>
                    <a:pt x="18" y="210"/>
                  </a:lnTo>
                  <a:lnTo>
                    <a:pt x="18" y="20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0" name="Freeform 713"/>
            <p:cNvSpPr>
              <a:spLocks/>
            </p:cNvSpPr>
            <p:nvPr/>
          </p:nvSpPr>
          <p:spPr bwMode="auto">
            <a:xfrm>
              <a:off x="9513889" y="4057651"/>
              <a:ext cx="104775" cy="252413"/>
            </a:xfrm>
            <a:custGeom>
              <a:avLst/>
              <a:gdLst>
                <a:gd name="T0" fmla="*/ 104775 w 97"/>
                <a:gd name="T1" fmla="*/ 9545 h 238"/>
                <a:gd name="T2" fmla="*/ 85332 w 97"/>
                <a:gd name="T3" fmla="*/ 0 h 238"/>
                <a:gd name="T4" fmla="*/ 0 w 97"/>
                <a:gd name="T5" fmla="*/ 242868 h 238"/>
                <a:gd name="T6" fmla="*/ 0 w 97"/>
                <a:gd name="T7" fmla="*/ 242868 h 238"/>
                <a:gd name="T8" fmla="*/ 18363 w 97"/>
                <a:gd name="T9" fmla="*/ 252413 h 238"/>
                <a:gd name="T10" fmla="*/ 18363 w 97"/>
                <a:gd name="T11" fmla="*/ 252413 h 238"/>
                <a:gd name="T12" fmla="*/ 104775 w 97"/>
                <a:gd name="T13" fmla="*/ 9545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38"/>
                <a:gd name="T23" fmla="*/ 97 w 97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38">
                  <a:moveTo>
                    <a:pt x="97" y="9"/>
                  </a:moveTo>
                  <a:lnTo>
                    <a:pt x="79" y="0"/>
                  </a:lnTo>
                  <a:lnTo>
                    <a:pt x="0" y="229"/>
                  </a:lnTo>
                  <a:lnTo>
                    <a:pt x="17" y="238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1" name="Freeform 714"/>
            <p:cNvSpPr>
              <a:spLocks/>
            </p:cNvSpPr>
            <p:nvPr/>
          </p:nvSpPr>
          <p:spPr bwMode="auto">
            <a:xfrm>
              <a:off x="9388476" y="4300538"/>
              <a:ext cx="142875" cy="252412"/>
            </a:xfrm>
            <a:custGeom>
              <a:avLst/>
              <a:gdLst>
                <a:gd name="T0" fmla="*/ 142875 w 132"/>
                <a:gd name="T1" fmla="*/ 9505 h 239"/>
                <a:gd name="T2" fmla="*/ 124474 w 132"/>
                <a:gd name="T3" fmla="*/ 0 h 239"/>
                <a:gd name="T4" fmla="*/ 0 w 132"/>
                <a:gd name="T5" fmla="*/ 241851 h 239"/>
                <a:gd name="T6" fmla="*/ 0 w 132"/>
                <a:gd name="T7" fmla="*/ 241851 h 239"/>
                <a:gd name="T8" fmla="*/ 19483 w 132"/>
                <a:gd name="T9" fmla="*/ 252412 h 239"/>
                <a:gd name="T10" fmla="*/ 19483 w 132"/>
                <a:gd name="T11" fmla="*/ 252412 h 239"/>
                <a:gd name="T12" fmla="*/ 142875 w 132"/>
                <a:gd name="T13" fmla="*/ 9505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9"/>
                <a:gd name="T23" fmla="*/ 132 w 13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9">
                  <a:moveTo>
                    <a:pt x="132" y="9"/>
                  </a:moveTo>
                  <a:lnTo>
                    <a:pt x="115" y="0"/>
                  </a:lnTo>
                  <a:lnTo>
                    <a:pt x="0" y="229"/>
                  </a:lnTo>
                  <a:lnTo>
                    <a:pt x="18" y="239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2" name="Freeform 715"/>
            <p:cNvSpPr>
              <a:spLocks/>
            </p:cNvSpPr>
            <p:nvPr/>
          </p:nvSpPr>
          <p:spPr bwMode="auto">
            <a:xfrm>
              <a:off x="9224963" y="4541838"/>
              <a:ext cx="182562" cy="233362"/>
            </a:xfrm>
            <a:custGeom>
              <a:avLst/>
              <a:gdLst>
                <a:gd name="T0" fmla="*/ 182562 w 168"/>
                <a:gd name="T1" fmla="*/ 10607 h 220"/>
                <a:gd name="T2" fmla="*/ 163002 w 168"/>
                <a:gd name="T3" fmla="*/ 0 h 220"/>
                <a:gd name="T4" fmla="*/ 0 w 168"/>
                <a:gd name="T5" fmla="*/ 223815 h 220"/>
                <a:gd name="T6" fmla="*/ 18474 w 168"/>
                <a:gd name="T7" fmla="*/ 233362 h 220"/>
                <a:gd name="T8" fmla="*/ 182562 w 168"/>
                <a:gd name="T9" fmla="*/ 1060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20"/>
                <a:gd name="T17" fmla="*/ 168 w 16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20">
                  <a:moveTo>
                    <a:pt x="168" y="10"/>
                  </a:moveTo>
                  <a:lnTo>
                    <a:pt x="150" y="0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6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3" name="Freeform 716"/>
            <p:cNvSpPr>
              <a:spLocks/>
            </p:cNvSpPr>
            <p:nvPr/>
          </p:nvSpPr>
          <p:spPr bwMode="auto">
            <a:xfrm>
              <a:off x="6307139" y="3552825"/>
              <a:ext cx="20637" cy="19050"/>
            </a:xfrm>
            <a:custGeom>
              <a:avLst/>
              <a:gdLst>
                <a:gd name="T0" fmla="*/ 0 w 18"/>
                <a:gd name="T1" fmla="*/ 19050 h 18"/>
                <a:gd name="T2" fmla="*/ 10319 w 18"/>
                <a:gd name="T3" fmla="*/ 19050 h 18"/>
                <a:gd name="T4" fmla="*/ 20637 w 18"/>
                <a:gd name="T5" fmla="*/ 19050 h 18"/>
                <a:gd name="T6" fmla="*/ 20637 w 18"/>
                <a:gd name="T7" fmla="*/ 9525 h 18"/>
                <a:gd name="T8" fmla="*/ 10319 w 18"/>
                <a:gd name="T9" fmla="*/ 0 h 18"/>
                <a:gd name="T10" fmla="*/ 0 w 18"/>
                <a:gd name="T11" fmla="*/ 0 h 18"/>
                <a:gd name="T12" fmla="*/ 0 w 18"/>
                <a:gd name="T13" fmla="*/ 9525 h 18"/>
                <a:gd name="T14" fmla="*/ 0 w 18"/>
                <a:gd name="T15" fmla="*/ 9525 h 18"/>
                <a:gd name="T16" fmla="*/ 0 w 18"/>
                <a:gd name="T17" fmla="*/ 19050 h 18"/>
                <a:gd name="T18" fmla="*/ 0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4" name="Freeform 717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5" name="Freeform 718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6" name="Freeform 719"/>
            <p:cNvSpPr>
              <a:spLocks/>
            </p:cNvSpPr>
            <p:nvPr/>
          </p:nvSpPr>
          <p:spPr bwMode="auto">
            <a:xfrm>
              <a:off x="8918575" y="3213101"/>
              <a:ext cx="152400" cy="193675"/>
            </a:xfrm>
            <a:custGeom>
              <a:avLst/>
              <a:gdLst>
                <a:gd name="T0" fmla="*/ 134026 w 141"/>
                <a:gd name="T1" fmla="*/ 193675 h 183"/>
                <a:gd name="T2" fmla="*/ 152400 w 141"/>
                <a:gd name="T3" fmla="*/ 184150 h 183"/>
                <a:gd name="T4" fmla="*/ 19455 w 141"/>
                <a:gd name="T5" fmla="*/ 9525 h 183"/>
                <a:gd name="T6" fmla="*/ 19455 w 141"/>
                <a:gd name="T7" fmla="*/ 0 h 183"/>
                <a:gd name="T8" fmla="*/ 0 w 141"/>
                <a:gd name="T9" fmla="*/ 19050 h 183"/>
                <a:gd name="T10" fmla="*/ 0 w 141"/>
                <a:gd name="T11" fmla="*/ 19050 h 183"/>
                <a:gd name="T12" fmla="*/ 134026 w 141"/>
                <a:gd name="T13" fmla="*/ 193675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83"/>
                <a:gd name="T23" fmla="*/ 141 w 1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83">
                  <a:moveTo>
                    <a:pt x="124" y="183"/>
                  </a:moveTo>
                  <a:lnTo>
                    <a:pt x="141" y="174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2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7" name="Freeform 720"/>
            <p:cNvSpPr>
              <a:spLocks/>
            </p:cNvSpPr>
            <p:nvPr/>
          </p:nvSpPr>
          <p:spPr bwMode="auto">
            <a:xfrm>
              <a:off x="8774113" y="3067050"/>
              <a:ext cx="163512" cy="165100"/>
            </a:xfrm>
            <a:custGeom>
              <a:avLst/>
              <a:gdLst>
                <a:gd name="T0" fmla="*/ 143891 w 150"/>
                <a:gd name="T1" fmla="*/ 165100 h 156"/>
                <a:gd name="T2" fmla="*/ 163512 w 150"/>
                <a:gd name="T3" fmla="*/ 146050 h 156"/>
                <a:gd name="T4" fmla="*/ 18531 w 150"/>
                <a:gd name="T5" fmla="*/ 0 h 156"/>
                <a:gd name="T6" fmla="*/ 18531 w 150"/>
                <a:gd name="T7" fmla="*/ 0 h 156"/>
                <a:gd name="T8" fmla="*/ 8721 w 150"/>
                <a:gd name="T9" fmla="*/ 20108 h 156"/>
                <a:gd name="T10" fmla="*/ 0 w 150"/>
                <a:gd name="T11" fmla="*/ 20108 h 156"/>
                <a:gd name="T12" fmla="*/ 143891 w 150"/>
                <a:gd name="T13" fmla="*/ 1651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56"/>
                <a:gd name="T23" fmla="*/ 150 w 150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56">
                  <a:moveTo>
                    <a:pt x="132" y="156"/>
                  </a:moveTo>
                  <a:lnTo>
                    <a:pt x="150" y="138"/>
                  </a:lnTo>
                  <a:lnTo>
                    <a:pt x="17" y="0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3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8" name="Freeform 721"/>
            <p:cNvSpPr>
              <a:spLocks/>
            </p:cNvSpPr>
            <p:nvPr/>
          </p:nvSpPr>
          <p:spPr bwMode="auto">
            <a:xfrm>
              <a:off x="8620125" y="2940050"/>
              <a:ext cx="173038" cy="146050"/>
            </a:xfrm>
            <a:custGeom>
              <a:avLst/>
              <a:gdLst>
                <a:gd name="T0" fmla="*/ 163243 w 159"/>
                <a:gd name="T1" fmla="*/ 146050 h 138"/>
                <a:gd name="T2" fmla="*/ 173038 w 159"/>
                <a:gd name="T3" fmla="*/ 125942 h 138"/>
                <a:gd name="T4" fmla="*/ 9795 w 159"/>
                <a:gd name="T5" fmla="*/ 0 h 138"/>
                <a:gd name="T6" fmla="*/ 9795 w 159"/>
                <a:gd name="T7" fmla="*/ 0 h 138"/>
                <a:gd name="T8" fmla="*/ 0 w 159"/>
                <a:gd name="T9" fmla="*/ 20108 h 138"/>
                <a:gd name="T10" fmla="*/ 0 w 159"/>
                <a:gd name="T11" fmla="*/ 20108 h 138"/>
                <a:gd name="T12" fmla="*/ 163243 w 159"/>
                <a:gd name="T13" fmla="*/ 14605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38"/>
                <a:gd name="T23" fmla="*/ 159 w 159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38">
                  <a:moveTo>
                    <a:pt x="150" y="138"/>
                  </a:moveTo>
                  <a:lnTo>
                    <a:pt x="159" y="119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5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9" name="Freeform 722"/>
            <p:cNvSpPr>
              <a:spLocks/>
            </p:cNvSpPr>
            <p:nvPr/>
          </p:nvSpPr>
          <p:spPr bwMode="auto">
            <a:xfrm>
              <a:off x="8447088" y="2844800"/>
              <a:ext cx="182562" cy="115888"/>
            </a:xfrm>
            <a:custGeom>
              <a:avLst/>
              <a:gdLst>
                <a:gd name="T0" fmla="*/ 172782 w 168"/>
                <a:gd name="T1" fmla="*/ 115888 h 110"/>
                <a:gd name="T2" fmla="*/ 182562 w 168"/>
                <a:gd name="T3" fmla="*/ 95871 h 110"/>
                <a:gd name="T4" fmla="*/ 9780 w 168"/>
                <a:gd name="T5" fmla="*/ 0 h 110"/>
                <a:gd name="T6" fmla="*/ 9780 w 168"/>
                <a:gd name="T7" fmla="*/ 0 h 110"/>
                <a:gd name="T8" fmla="*/ 0 w 168"/>
                <a:gd name="T9" fmla="*/ 18963 h 110"/>
                <a:gd name="T10" fmla="*/ 0 w 168"/>
                <a:gd name="T11" fmla="*/ 18963 h 110"/>
                <a:gd name="T12" fmla="*/ 172782 w 168"/>
                <a:gd name="T13" fmla="*/ 11588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0"/>
                <a:gd name="T23" fmla="*/ 168 w 16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0">
                  <a:moveTo>
                    <a:pt x="159" y="110"/>
                  </a:moveTo>
                  <a:lnTo>
                    <a:pt x="168" y="9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0" name="Freeform 723"/>
            <p:cNvSpPr>
              <a:spLocks/>
            </p:cNvSpPr>
            <p:nvPr/>
          </p:nvSpPr>
          <p:spPr bwMode="auto">
            <a:xfrm>
              <a:off x="8256588" y="2776538"/>
              <a:ext cx="201612" cy="87312"/>
            </a:xfrm>
            <a:custGeom>
              <a:avLst/>
              <a:gdLst>
                <a:gd name="T0" fmla="*/ 191804 w 185"/>
                <a:gd name="T1" fmla="*/ 87312 h 82"/>
                <a:gd name="T2" fmla="*/ 201612 w 185"/>
                <a:gd name="T3" fmla="*/ 68146 h 82"/>
                <a:gd name="T4" fmla="*/ 8718 w 185"/>
                <a:gd name="T5" fmla="*/ 0 h 82"/>
                <a:gd name="T6" fmla="*/ 0 w 185"/>
                <a:gd name="T7" fmla="*/ 0 h 82"/>
                <a:gd name="T8" fmla="*/ 0 w 185"/>
                <a:gd name="T9" fmla="*/ 19166 h 82"/>
                <a:gd name="T10" fmla="*/ 0 w 185"/>
                <a:gd name="T11" fmla="*/ 19166 h 82"/>
                <a:gd name="T12" fmla="*/ 191804 w 185"/>
                <a:gd name="T13" fmla="*/ 8731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76" y="82"/>
                  </a:moveTo>
                  <a:lnTo>
                    <a:pt x="185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1" name="Freeform 724"/>
            <p:cNvSpPr>
              <a:spLocks/>
            </p:cNvSpPr>
            <p:nvPr/>
          </p:nvSpPr>
          <p:spPr bwMode="auto">
            <a:xfrm>
              <a:off x="8045450" y="2736850"/>
              <a:ext cx="211138" cy="58738"/>
            </a:xfrm>
            <a:custGeom>
              <a:avLst/>
              <a:gdLst>
                <a:gd name="T0" fmla="*/ 211138 w 195"/>
                <a:gd name="T1" fmla="*/ 58738 h 55"/>
                <a:gd name="T2" fmla="*/ 211138 w 195"/>
                <a:gd name="T3" fmla="*/ 39515 h 55"/>
                <a:gd name="T4" fmla="*/ 0 w 195"/>
                <a:gd name="T5" fmla="*/ 0 h 55"/>
                <a:gd name="T6" fmla="*/ 0 w 195"/>
                <a:gd name="T7" fmla="*/ 0 h 55"/>
                <a:gd name="T8" fmla="*/ 0 w 195"/>
                <a:gd name="T9" fmla="*/ 19223 h 55"/>
                <a:gd name="T10" fmla="*/ 0 w 195"/>
                <a:gd name="T11" fmla="*/ 19223 h 55"/>
                <a:gd name="T12" fmla="*/ 211138 w 195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5"/>
                <a:gd name="T23" fmla="*/ 195 w 19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5">
                  <a:moveTo>
                    <a:pt x="195" y="55"/>
                  </a:moveTo>
                  <a:lnTo>
                    <a:pt x="195" y="3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9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2" name="Freeform 725"/>
            <p:cNvSpPr>
              <a:spLocks/>
            </p:cNvSpPr>
            <p:nvPr/>
          </p:nvSpPr>
          <p:spPr bwMode="auto">
            <a:xfrm>
              <a:off x="7824788" y="2727326"/>
              <a:ext cx="220662" cy="28575"/>
            </a:xfrm>
            <a:custGeom>
              <a:avLst/>
              <a:gdLst>
                <a:gd name="T0" fmla="*/ 220662 w 203"/>
                <a:gd name="T1" fmla="*/ 28575 h 27"/>
                <a:gd name="T2" fmla="*/ 220662 w 203"/>
                <a:gd name="T3" fmla="*/ 9525 h 27"/>
                <a:gd name="T4" fmla="*/ 0 w 203"/>
                <a:gd name="T5" fmla="*/ 0 h 27"/>
                <a:gd name="T6" fmla="*/ 0 w 203"/>
                <a:gd name="T7" fmla="*/ 0 h 27"/>
                <a:gd name="T8" fmla="*/ 0 w 203"/>
                <a:gd name="T9" fmla="*/ 19050 h 27"/>
                <a:gd name="T10" fmla="*/ 0 w 203"/>
                <a:gd name="T11" fmla="*/ 19050 h 27"/>
                <a:gd name="T12" fmla="*/ 220662 w 203"/>
                <a:gd name="T13" fmla="*/ 2857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7"/>
                <a:gd name="T23" fmla="*/ 203 w 20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7">
                  <a:moveTo>
                    <a:pt x="203" y="27"/>
                  </a:moveTo>
                  <a:lnTo>
                    <a:pt x="203" y="9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3" name="Freeform 726"/>
            <p:cNvSpPr>
              <a:spLocks/>
            </p:cNvSpPr>
            <p:nvPr/>
          </p:nvSpPr>
          <p:spPr bwMode="auto">
            <a:xfrm>
              <a:off x="7594600" y="2727325"/>
              <a:ext cx="230188" cy="38100"/>
            </a:xfrm>
            <a:custGeom>
              <a:avLst/>
              <a:gdLst>
                <a:gd name="T0" fmla="*/ 230188 w 212"/>
                <a:gd name="T1" fmla="*/ 19050 h 36"/>
                <a:gd name="T2" fmla="*/ 230188 w 212"/>
                <a:gd name="T3" fmla="*/ 0 h 36"/>
                <a:gd name="T4" fmla="*/ 0 w 212"/>
                <a:gd name="T5" fmla="*/ 19050 h 36"/>
                <a:gd name="T6" fmla="*/ 0 w 212"/>
                <a:gd name="T7" fmla="*/ 19050 h 36"/>
                <a:gd name="T8" fmla="*/ 0 w 212"/>
                <a:gd name="T9" fmla="*/ 38100 h 36"/>
                <a:gd name="T10" fmla="*/ 0 w 212"/>
                <a:gd name="T11" fmla="*/ 38100 h 36"/>
                <a:gd name="T12" fmla="*/ 230188 w 212"/>
                <a:gd name="T13" fmla="*/ 1905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36"/>
                <a:gd name="T23" fmla="*/ 212 w 2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36">
                  <a:moveTo>
                    <a:pt x="212" y="18"/>
                  </a:moveTo>
                  <a:lnTo>
                    <a:pt x="212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4" name="Freeform 727"/>
            <p:cNvSpPr>
              <a:spLocks/>
            </p:cNvSpPr>
            <p:nvPr/>
          </p:nvSpPr>
          <p:spPr bwMode="auto">
            <a:xfrm>
              <a:off x="7362826" y="2746375"/>
              <a:ext cx="231775" cy="58738"/>
            </a:xfrm>
            <a:custGeom>
              <a:avLst/>
              <a:gdLst>
                <a:gd name="T0" fmla="*/ 231775 w 212"/>
                <a:gd name="T1" fmla="*/ 19223 h 55"/>
                <a:gd name="T2" fmla="*/ 231775 w 212"/>
                <a:gd name="T3" fmla="*/ 0 h 55"/>
                <a:gd name="T4" fmla="*/ 0 w 212"/>
                <a:gd name="T5" fmla="*/ 39515 h 55"/>
                <a:gd name="T6" fmla="*/ 0 w 212"/>
                <a:gd name="T7" fmla="*/ 39515 h 55"/>
                <a:gd name="T8" fmla="*/ 9840 w 212"/>
                <a:gd name="T9" fmla="*/ 58738 h 55"/>
                <a:gd name="T10" fmla="*/ 0 w 212"/>
                <a:gd name="T11" fmla="*/ 58738 h 55"/>
                <a:gd name="T12" fmla="*/ 231775 w 21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55"/>
                <a:gd name="T23" fmla="*/ 212 w 2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55">
                  <a:moveTo>
                    <a:pt x="212" y="18"/>
                  </a:moveTo>
                  <a:lnTo>
                    <a:pt x="212" y="0"/>
                  </a:lnTo>
                  <a:lnTo>
                    <a:pt x="0" y="37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5" name="Freeform 728"/>
            <p:cNvSpPr>
              <a:spLocks/>
            </p:cNvSpPr>
            <p:nvPr/>
          </p:nvSpPr>
          <p:spPr bwMode="auto">
            <a:xfrm>
              <a:off x="7162800" y="2786063"/>
              <a:ext cx="211138" cy="87312"/>
            </a:xfrm>
            <a:custGeom>
              <a:avLst/>
              <a:gdLst>
                <a:gd name="T0" fmla="*/ 211138 w 194"/>
                <a:gd name="T1" fmla="*/ 19166 h 82"/>
                <a:gd name="T2" fmla="*/ 201343 w 194"/>
                <a:gd name="T3" fmla="*/ 0 h 82"/>
                <a:gd name="T4" fmla="*/ 0 w 194"/>
                <a:gd name="T5" fmla="*/ 68146 h 82"/>
                <a:gd name="T6" fmla="*/ 0 w 194"/>
                <a:gd name="T7" fmla="*/ 68146 h 82"/>
                <a:gd name="T8" fmla="*/ 8707 w 194"/>
                <a:gd name="T9" fmla="*/ 87312 h 82"/>
                <a:gd name="T10" fmla="*/ 8707 w 194"/>
                <a:gd name="T11" fmla="*/ 87312 h 82"/>
                <a:gd name="T12" fmla="*/ 211138 w 194"/>
                <a:gd name="T13" fmla="*/ 1916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82"/>
                <a:gd name="T23" fmla="*/ 194 w 194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82">
                  <a:moveTo>
                    <a:pt x="194" y="18"/>
                  </a:moveTo>
                  <a:lnTo>
                    <a:pt x="185" y="0"/>
                  </a:lnTo>
                  <a:lnTo>
                    <a:pt x="0" y="64"/>
                  </a:lnTo>
                  <a:lnTo>
                    <a:pt x="8" y="82"/>
                  </a:lnTo>
                  <a:lnTo>
                    <a:pt x="19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6" name="Freeform 729"/>
            <p:cNvSpPr>
              <a:spLocks/>
            </p:cNvSpPr>
            <p:nvPr/>
          </p:nvSpPr>
          <p:spPr bwMode="auto">
            <a:xfrm>
              <a:off x="6970714" y="2854326"/>
              <a:ext cx="200025" cy="85725"/>
            </a:xfrm>
            <a:custGeom>
              <a:avLst/>
              <a:gdLst>
                <a:gd name="T0" fmla="*/ 200025 w 185"/>
                <a:gd name="T1" fmla="*/ 18818 h 82"/>
                <a:gd name="T2" fmla="*/ 191375 w 185"/>
                <a:gd name="T3" fmla="*/ 0 h 82"/>
                <a:gd name="T4" fmla="*/ 0 w 185"/>
                <a:gd name="T5" fmla="*/ 66907 h 82"/>
                <a:gd name="T6" fmla="*/ 0 w 185"/>
                <a:gd name="T7" fmla="*/ 66907 h 82"/>
                <a:gd name="T8" fmla="*/ 9731 w 185"/>
                <a:gd name="T9" fmla="*/ 85725 h 82"/>
                <a:gd name="T10" fmla="*/ 9731 w 185"/>
                <a:gd name="T11" fmla="*/ 85725 h 82"/>
                <a:gd name="T12" fmla="*/ 200025 w 185"/>
                <a:gd name="T13" fmla="*/ 1881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85" y="18"/>
                  </a:moveTo>
                  <a:lnTo>
                    <a:pt x="177" y="0"/>
                  </a:lnTo>
                  <a:lnTo>
                    <a:pt x="0" y="64"/>
                  </a:lnTo>
                  <a:lnTo>
                    <a:pt x="9" y="82"/>
                  </a:lnTo>
                  <a:lnTo>
                    <a:pt x="18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7" name="Freeform 730"/>
            <p:cNvSpPr>
              <a:spLocks/>
            </p:cNvSpPr>
            <p:nvPr/>
          </p:nvSpPr>
          <p:spPr bwMode="auto">
            <a:xfrm>
              <a:off x="6807200" y="2921001"/>
              <a:ext cx="173038" cy="117475"/>
            </a:xfrm>
            <a:custGeom>
              <a:avLst/>
              <a:gdLst>
                <a:gd name="T0" fmla="*/ 173038 w 159"/>
                <a:gd name="T1" fmla="*/ 19223 h 110"/>
                <a:gd name="T2" fmla="*/ 163243 w 159"/>
                <a:gd name="T3" fmla="*/ 0 h 110"/>
                <a:gd name="T4" fmla="*/ 0 w 159"/>
                <a:gd name="T5" fmla="*/ 98252 h 110"/>
                <a:gd name="T6" fmla="*/ 0 w 159"/>
                <a:gd name="T7" fmla="*/ 98252 h 110"/>
                <a:gd name="T8" fmla="*/ 9795 w 159"/>
                <a:gd name="T9" fmla="*/ 117475 h 110"/>
                <a:gd name="T10" fmla="*/ 9795 w 159"/>
                <a:gd name="T11" fmla="*/ 117475 h 110"/>
                <a:gd name="T12" fmla="*/ 173038 w 159"/>
                <a:gd name="T13" fmla="*/ 1922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10"/>
                <a:gd name="T23" fmla="*/ 159 w 159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10">
                  <a:moveTo>
                    <a:pt x="159" y="18"/>
                  </a:moveTo>
                  <a:lnTo>
                    <a:pt x="150" y="0"/>
                  </a:lnTo>
                  <a:lnTo>
                    <a:pt x="0" y="92"/>
                  </a:lnTo>
                  <a:lnTo>
                    <a:pt x="9" y="110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8" name="Freeform 731"/>
            <p:cNvSpPr>
              <a:spLocks/>
            </p:cNvSpPr>
            <p:nvPr/>
          </p:nvSpPr>
          <p:spPr bwMode="auto">
            <a:xfrm>
              <a:off x="6653213" y="3019426"/>
              <a:ext cx="163512" cy="125413"/>
            </a:xfrm>
            <a:custGeom>
              <a:avLst/>
              <a:gdLst>
                <a:gd name="T0" fmla="*/ 163512 w 151"/>
                <a:gd name="T1" fmla="*/ 18970 h 119"/>
                <a:gd name="T2" fmla="*/ 153766 w 151"/>
                <a:gd name="T3" fmla="*/ 0 h 119"/>
                <a:gd name="T4" fmla="*/ 9746 w 151"/>
                <a:gd name="T5" fmla="*/ 105389 h 119"/>
                <a:gd name="T6" fmla="*/ 0 w 151"/>
                <a:gd name="T7" fmla="*/ 105389 h 119"/>
                <a:gd name="T8" fmla="*/ 19491 w 151"/>
                <a:gd name="T9" fmla="*/ 125413 h 119"/>
                <a:gd name="T10" fmla="*/ 19491 w 151"/>
                <a:gd name="T11" fmla="*/ 125413 h 119"/>
                <a:gd name="T12" fmla="*/ 163512 w 151"/>
                <a:gd name="T13" fmla="*/ 1897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119"/>
                <a:gd name="T23" fmla="*/ 151 w 151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119">
                  <a:moveTo>
                    <a:pt x="151" y="18"/>
                  </a:moveTo>
                  <a:lnTo>
                    <a:pt x="142" y="0"/>
                  </a:lnTo>
                  <a:lnTo>
                    <a:pt x="9" y="100"/>
                  </a:lnTo>
                  <a:lnTo>
                    <a:pt x="0" y="100"/>
                  </a:lnTo>
                  <a:lnTo>
                    <a:pt x="18" y="119"/>
                  </a:lnTo>
                  <a:lnTo>
                    <a:pt x="1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9" name="Freeform 732"/>
            <p:cNvSpPr>
              <a:spLocks/>
            </p:cNvSpPr>
            <p:nvPr/>
          </p:nvSpPr>
          <p:spPr bwMode="auto">
            <a:xfrm>
              <a:off x="6529389" y="3124200"/>
              <a:ext cx="142875" cy="146050"/>
            </a:xfrm>
            <a:custGeom>
              <a:avLst/>
              <a:gdLst>
                <a:gd name="T0" fmla="*/ 142875 w 132"/>
                <a:gd name="T1" fmla="*/ 20108 h 138"/>
                <a:gd name="T2" fmla="*/ 123392 w 132"/>
                <a:gd name="T3" fmla="*/ 0 h 138"/>
                <a:gd name="T4" fmla="*/ 0 w 132"/>
                <a:gd name="T5" fmla="*/ 127000 h 138"/>
                <a:gd name="T6" fmla="*/ 0 w 132"/>
                <a:gd name="T7" fmla="*/ 136525 h 138"/>
                <a:gd name="T8" fmla="*/ 18401 w 132"/>
                <a:gd name="T9" fmla="*/ 146050 h 138"/>
                <a:gd name="T10" fmla="*/ 18401 w 132"/>
                <a:gd name="T11" fmla="*/ 146050 h 138"/>
                <a:gd name="T12" fmla="*/ 142875 w 132"/>
                <a:gd name="T13" fmla="*/ 20108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8"/>
                <a:gd name="T23" fmla="*/ 132 w 132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8">
                  <a:moveTo>
                    <a:pt x="132" y="19"/>
                  </a:moveTo>
                  <a:lnTo>
                    <a:pt x="114" y="0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17" y="138"/>
                  </a:lnTo>
                  <a:lnTo>
                    <a:pt x="13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0" name="Freeform 733"/>
            <p:cNvSpPr>
              <a:spLocks/>
            </p:cNvSpPr>
            <p:nvPr/>
          </p:nvSpPr>
          <p:spPr bwMode="auto">
            <a:xfrm>
              <a:off x="6403976" y="3260725"/>
              <a:ext cx="144463" cy="146050"/>
            </a:xfrm>
            <a:custGeom>
              <a:avLst/>
              <a:gdLst>
                <a:gd name="T0" fmla="*/ 144463 w 132"/>
                <a:gd name="T1" fmla="*/ 9595 h 137"/>
                <a:gd name="T2" fmla="*/ 125858 w 132"/>
                <a:gd name="T3" fmla="*/ 0 h 137"/>
                <a:gd name="T4" fmla="*/ 0 w 132"/>
                <a:gd name="T5" fmla="*/ 136455 h 137"/>
                <a:gd name="T6" fmla="*/ 0 w 132"/>
                <a:gd name="T7" fmla="*/ 136455 h 137"/>
                <a:gd name="T8" fmla="*/ 18605 w 132"/>
                <a:gd name="T9" fmla="*/ 146050 h 137"/>
                <a:gd name="T10" fmla="*/ 18605 w 132"/>
                <a:gd name="T11" fmla="*/ 146050 h 137"/>
                <a:gd name="T12" fmla="*/ 144463 w 132"/>
                <a:gd name="T13" fmla="*/ 9595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7"/>
                <a:gd name="T23" fmla="*/ 132 w 132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7">
                  <a:moveTo>
                    <a:pt x="132" y="9"/>
                  </a:moveTo>
                  <a:lnTo>
                    <a:pt x="115" y="0"/>
                  </a:lnTo>
                  <a:lnTo>
                    <a:pt x="0" y="128"/>
                  </a:lnTo>
                  <a:lnTo>
                    <a:pt x="17" y="137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1" name="Freeform 734"/>
            <p:cNvSpPr>
              <a:spLocks/>
            </p:cNvSpPr>
            <p:nvPr/>
          </p:nvSpPr>
          <p:spPr bwMode="auto">
            <a:xfrm>
              <a:off x="6299201" y="3397251"/>
              <a:ext cx="123825" cy="174625"/>
            </a:xfrm>
            <a:custGeom>
              <a:avLst/>
              <a:gdLst>
                <a:gd name="T0" fmla="*/ 123825 w 114"/>
                <a:gd name="T1" fmla="*/ 9525 h 165"/>
                <a:gd name="T2" fmla="*/ 105360 w 114"/>
                <a:gd name="T3" fmla="*/ 0 h 165"/>
                <a:gd name="T4" fmla="*/ 0 w 114"/>
                <a:gd name="T5" fmla="*/ 165100 h 165"/>
                <a:gd name="T6" fmla="*/ 18465 w 114"/>
                <a:gd name="T7" fmla="*/ 174625 h 165"/>
                <a:gd name="T8" fmla="*/ 123825 w 114"/>
                <a:gd name="T9" fmla="*/ 952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65"/>
                <a:gd name="T17" fmla="*/ 114 w 11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65">
                  <a:moveTo>
                    <a:pt x="114" y="9"/>
                  </a:moveTo>
                  <a:lnTo>
                    <a:pt x="97" y="0"/>
                  </a:lnTo>
                  <a:lnTo>
                    <a:pt x="0" y="156"/>
                  </a:lnTo>
                  <a:lnTo>
                    <a:pt x="17" y="165"/>
                  </a:ln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2" name="Freeform 735"/>
            <p:cNvSpPr>
              <a:spLocks/>
            </p:cNvSpPr>
            <p:nvPr/>
          </p:nvSpPr>
          <p:spPr bwMode="auto">
            <a:xfrm>
              <a:off x="9312275" y="3048000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9525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9525 w 18"/>
                <a:gd name="T9" fmla="*/ 19050 h 18"/>
                <a:gd name="T10" fmla="*/ 19050 w 18"/>
                <a:gd name="T11" fmla="*/ 19050 h 18"/>
                <a:gd name="T12" fmla="*/ 19050 w 18"/>
                <a:gd name="T13" fmla="*/ 9525 h 18"/>
                <a:gd name="T14" fmla="*/ 19050 w 18"/>
                <a:gd name="T15" fmla="*/ 9525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3" name="Freeform 736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4" name="Freeform 737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5" name="Freeform 738"/>
            <p:cNvSpPr>
              <a:spLocks/>
            </p:cNvSpPr>
            <p:nvPr/>
          </p:nvSpPr>
          <p:spPr bwMode="auto">
            <a:xfrm>
              <a:off x="9091614" y="3319463"/>
              <a:ext cx="104775" cy="107950"/>
            </a:xfrm>
            <a:custGeom>
              <a:avLst/>
              <a:gdLst>
                <a:gd name="T0" fmla="*/ 0 w 97"/>
                <a:gd name="T1" fmla="*/ 87643 h 101"/>
                <a:gd name="T2" fmla="*/ 19443 w 97"/>
                <a:gd name="T3" fmla="*/ 107950 h 101"/>
                <a:gd name="T4" fmla="*/ 104775 w 97"/>
                <a:gd name="T5" fmla="*/ 19239 h 101"/>
                <a:gd name="T6" fmla="*/ 104775 w 97"/>
                <a:gd name="T7" fmla="*/ 19239 h 101"/>
                <a:gd name="T8" fmla="*/ 86412 w 97"/>
                <a:gd name="T9" fmla="*/ 9619 h 101"/>
                <a:gd name="T10" fmla="*/ 86412 w 97"/>
                <a:gd name="T11" fmla="*/ 0 h 101"/>
                <a:gd name="T12" fmla="*/ 0 w 97"/>
                <a:gd name="T13" fmla="*/ 8764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0" y="82"/>
                  </a:moveTo>
                  <a:lnTo>
                    <a:pt x="18" y="101"/>
                  </a:lnTo>
                  <a:lnTo>
                    <a:pt x="97" y="18"/>
                  </a:lnTo>
                  <a:lnTo>
                    <a:pt x="80" y="9"/>
                  </a:lnTo>
                  <a:lnTo>
                    <a:pt x="8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6" name="Freeform 739"/>
            <p:cNvSpPr>
              <a:spLocks/>
            </p:cNvSpPr>
            <p:nvPr/>
          </p:nvSpPr>
          <p:spPr bwMode="auto">
            <a:xfrm>
              <a:off x="9177339" y="3241675"/>
              <a:ext cx="85725" cy="96838"/>
            </a:xfrm>
            <a:custGeom>
              <a:avLst/>
              <a:gdLst>
                <a:gd name="T0" fmla="*/ 0 w 79"/>
                <a:gd name="T1" fmla="*/ 87365 h 92"/>
                <a:gd name="T2" fmla="*/ 18447 w 79"/>
                <a:gd name="T3" fmla="*/ 96838 h 92"/>
                <a:gd name="T4" fmla="*/ 85725 w 79"/>
                <a:gd name="T5" fmla="*/ 10526 h 92"/>
                <a:gd name="T6" fmla="*/ 85725 w 79"/>
                <a:gd name="T7" fmla="*/ 10526 h 92"/>
                <a:gd name="T8" fmla="*/ 66193 w 79"/>
                <a:gd name="T9" fmla="*/ 0 h 92"/>
                <a:gd name="T10" fmla="*/ 66193 w 79"/>
                <a:gd name="T11" fmla="*/ 0 h 92"/>
                <a:gd name="T12" fmla="*/ 0 w 79"/>
                <a:gd name="T13" fmla="*/ 87365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92"/>
                <a:gd name="T23" fmla="*/ 79 w 79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92">
                  <a:moveTo>
                    <a:pt x="0" y="83"/>
                  </a:moveTo>
                  <a:lnTo>
                    <a:pt x="17" y="92"/>
                  </a:lnTo>
                  <a:lnTo>
                    <a:pt x="79" y="10"/>
                  </a:lnTo>
                  <a:lnTo>
                    <a:pt x="61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7" name="Freeform 740"/>
            <p:cNvSpPr>
              <a:spLocks/>
            </p:cNvSpPr>
            <p:nvPr/>
          </p:nvSpPr>
          <p:spPr bwMode="auto">
            <a:xfrm>
              <a:off x="9244013" y="3154364"/>
              <a:ext cx="68262" cy="96837"/>
            </a:xfrm>
            <a:custGeom>
              <a:avLst/>
              <a:gdLst>
                <a:gd name="T0" fmla="*/ 0 w 62"/>
                <a:gd name="T1" fmla="*/ 86311 h 92"/>
                <a:gd name="T2" fmla="*/ 19818 w 62"/>
                <a:gd name="T3" fmla="*/ 96837 h 92"/>
                <a:gd name="T4" fmla="*/ 68262 w 62"/>
                <a:gd name="T5" fmla="*/ 9473 h 92"/>
                <a:gd name="T6" fmla="*/ 68262 w 62"/>
                <a:gd name="T7" fmla="*/ 0 h 92"/>
                <a:gd name="T8" fmla="*/ 49545 w 62"/>
                <a:gd name="T9" fmla="*/ 0 h 92"/>
                <a:gd name="T10" fmla="*/ 49545 w 62"/>
                <a:gd name="T11" fmla="*/ 0 h 92"/>
                <a:gd name="T12" fmla="*/ 0 w 62"/>
                <a:gd name="T13" fmla="*/ 863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92"/>
                <a:gd name="T23" fmla="*/ 62 w 62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92">
                  <a:moveTo>
                    <a:pt x="0" y="82"/>
                  </a:moveTo>
                  <a:lnTo>
                    <a:pt x="18" y="92"/>
                  </a:lnTo>
                  <a:lnTo>
                    <a:pt x="62" y="9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8" name="Freeform 741"/>
            <p:cNvSpPr>
              <a:spLocks/>
            </p:cNvSpPr>
            <p:nvPr/>
          </p:nvSpPr>
          <p:spPr bwMode="auto">
            <a:xfrm>
              <a:off x="9293225" y="3057525"/>
              <a:ext cx="38100" cy="96838"/>
            </a:xfrm>
            <a:custGeom>
              <a:avLst/>
              <a:gdLst>
                <a:gd name="T0" fmla="*/ 0 w 35"/>
                <a:gd name="T1" fmla="*/ 96838 h 92"/>
                <a:gd name="T2" fmla="*/ 18506 w 35"/>
                <a:gd name="T3" fmla="*/ 96838 h 92"/>
                <a:gd name="T4" fmla="*/ 38100 w 35"/>
                <a:gd name="T5" fmla="*/ 0 h 92"/>
                <a:gd name="T6" fmla="*/ 18506 w 35"/>
                <a:gd name="T7" fmla="*/ 0 h 92"/>
                <a:gd name="T8" fmla="*/ 0 w 35"/>
                <a:gd name="T9" fmla="*/ 9683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2"/>
                <a:gd name="T17" fmla="*/ 35 w 3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2">
                  <a:moveTo>
                    <a:pt x="0" y="92"/>
                  </a:moveTo>
                  <a:lnTo>
                    <a:pt x="17" y="92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9" name="Freeform 742"/>
            <p:cNvSpPr>
              <a:spLocks/>
            </p:cNvSpPr>
            <p:nvPr/>
          </p:nvSpPr>
          <p:spPr bwMode="auto">
            <a:xfrm>
              <a:off x="9063038" y="3095625"/>
              <a:ext cx="17462" cy="19050"/>
            </a:xfrm>
            <a:custGeom>
              <a:avLst/>
              <a:gdLst>
                <a:gd name="T0" fmla="*/ 8217 w 17"/>
                <a:gd name="T1" fmla="*/ 19050 h 18"/>
                <a:gd name="T2" fmla="*/ 17462 w 17"/>
                <a:gd name="T3" fmla="*/ 19050 h 18"/>
                <a:gd name="T4" fmla="*/ 17462 w 17"/>
                <a:gd name="T5" fmla="*/ 9525 h 18"/>
                <a:gd name="T6" fmla="*/ 17462 w 17"/>
                <a:gd name="T7" fmla="*/ 0 h 18"/>
                <a:gd name="T8" fmla="*/ 8217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217 w 17"/>
                <a:gd name="T17" fmla="*/ 19050 h 18"/>
                <a:gd name="T18" fmla="*/ 8217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0" name="Freeform 743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1" name="Freeform 744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2" name="Freeform 745"/>
            <p:cNvSpPr>
              <a:spLocks/>
            </p:cNvSpPr>
            <p:nvPr/>
          </p:nvSpPr>
          <p:spPr bwMode="auto">
            <a:xfrm>
              <a:off x="9196389" y="2727325"/>
              <a:ext cx="104775" cy="107950"/>
            </a:xfrm>
            <a:custGeom>
              <a:avLst/>
              <a:gdLst>
                <a:gd name="T0" fmla="*/ 104775 w 97"/>
                <a:gd name="T1" fmla="*/ 19239 h 101"/>
                <a:gd name="T2" fmla="*/ 86412 w 97"/>
                <a:gd name="T3" fmla="*/ 0 h 101"/>
                <a:gd name="T4" fmla="*/ 0 w 97"/>
                <a:gd name="T5" fmla="*/ 87643 h 101"/>
                <a:gd name="T6" fmla="*/ 0 w 97"/>
                <a:gd name="T7" fmla="*/ 97262 h 101"/>
                <a:gd name="T8" fmla="*/ 19443 w 97"/>
                <a:gd name="T9" fmla="*/ 107950 h 101"/>
                <a:gd name="T10" fmla="*/ 19443 w 97"/>
                <a:gd name="T11" fmla="*/ 107950 h 101"/>
                <a:gd name="T12" fmla="*/ 104775 w 97"/>
                <a:gd name="T13" fmla="*/ 1923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97" y="18"/>
                  </a:moveTo>
                  <a:lnTo>
                    <a:pt x="80" y="0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18" y="101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3" name="Freeform 746"/>
            <p:cNvSpPr>
              <a:spLocks/>
            </p:cNvSpPr>
            <p:nvPr/>
          </p:nvSpPr>
          <p:spPr bwMode="auto">
            <a:xfrm>
              <a:off x="9129714" y="2824164"/>
              <a:ext cx="85725" cy="96837"/>
            </a:xfrm>
            <a:custGeom>
              <a:avLst/>
              <a:gdLst>
                <a:gd name="T0" fmla="*/ 85725 w 80"/>
                <a:gd name="T1" fmla="*/ 10526 h 92"/>
                <a:gd name="T2" fmla="*/ 66437 w 80"/>
                <a:gd name="T3" fmla="*/ 0 h 92"/>
                <a:gd name="T4" fmla="*/ 0 w 80"/>
                <a:gd name="T5" fmla="*/ 87364 h 92"/>
                <a:gd name="T6" fmla="*/ 0 w 80"/>
                <a:gd name="T7" fmla="*/ 87364 h 92"/>
                <a:gd name="T8" fmla="*/ 19288 w 80"/>
                <a:gd name="T9" fmla="*/ 96837 h 92"/>
                <a:gd name="T10" fmla="*/ 19288 w 80"/>
                <a:gd name="T11" fmla="*/ 96837 h 92"/>
                <a:gd name="T12" fmla="*/ 85725 w 80"/>
                <a:gd name="T13" fmla="*/ 1052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2"/>
                <a:gd name="T23" fmla="*/ 80 w 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2">
                  <a:moveTo>
                    <a:pt x="80" y="10"/>
                  </a:moveTo>
                  <a:lnTo>
                    <a:pt x="62" y="0"/>
                  </a:lnTo>
                  <a:lnTo>
                    <a:pt x="0" y="83"/>
                  </a:lnTo>
                  <a:lnTo>
                    <a:pt x="18" y="92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4" name="Freeform 747"/>
            <p:cNvSpPr>
              <a:spLocks/>
            </p:cNvSpPr>
            <p:nvPr/>
          </p:nvSpPr>
          <p:spPr bwMode="auto">
            <a:xfrm>
              <a:off x="9080501" y="2911475"/>
              <a:ext cx="68263" cy="107950"/>
            </a:xfrm>
            <a:custGeom>
              <a:avLst/>
              <a:gdLst>
                <a:gd name="T0" fmla="*/ 68263 w 62"/>
                <a:gd name="T1" fmla="*/ 9619 h 101"/>
                <a:gd name="T2" fmla="*/ 48445 w 62"/>
                <a:gd name="T3" fmla="*/ 0 h 101"/>
                <a:gd name="T4" fmla="*/ 0 w 62"/>
                <a:gd name="T5" fmla="*/ 98331 h 101"/>
                <a:gd name="T6" fmla="*/ 0 w 62"/>
                <a:gd name="T7" fmla="*/ 98331 h 101"/>
                <a:gd name="T8" fmla="*/ 19818 w 62"/>
                <a:gd name="T9" fmla="*/ 98331 h 101"/>
                <a:gd name="T10" fmla="*/ 19818 w 62"/>
                <a:gd name="T11" fmla="*/ 107950 h 101"/>
                <a:gd name="T12" fmla="*/ 68263 w 62"/>
                <a:gd name="T13" fmla="*/ 961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1"/>
                <a:gd name="T23" fmla="*/ 62 w 6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1">
                  <a:moveTo>
                    <a:pt x="62" y="9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6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5" name="Freeform 748"/>
            <p:cNvSpPr>
              <a:spLocks/>
            </p:cNvSpPr>
            <p:nvPr/>
          </p:nvSpPr>
          <p:spPr bwMode="auto">
            <a:xfrm>
              <a:off x="9063038" y="3009900"/>
              <a:ext cx="38100" cy="95250"/>
            </a:xfrm>
            <a:custGeom>
              <a:avLst/>
              <a:gdLst>
                <a:gd name="T0" fmla="*/ 38100 w 35"/>
                <a:gd name="T1" fmla="*/ 0 h 91"/>
                <a:gd name="T2" fmla="*/ 18506 w 35"/>
                <a:gd name="T3" fmla="*/ 0 h 91"/>
                <a:gd name="T4" fmla="*/ 0 w 35"/>
                <a:gd name="T5" fmla="*/ 95250 h 91"/>
                <a:gd name="T6" fmla="*/ 18506 w 35"/>
                <a:gd name="T7" fmla="*/ 95250 h 91"/>
                <a:gd name="T8" fmla="*/ 38100 w 3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1"/>
                <a:gd name="T17" fmla="*/ 35 w 3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1">
                  <a:moveTo>
                    <a:pt x="35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17" y="91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6" name="Freeform 749"/>
            <p:cNvSpPr>
              <a:spLocks/>
            </p:cNvSpPr>
            <p:nvPr/>
          </p:nvSpPr>
          <p:spPr bwMode="auto">
            <a:xfrm>
              <a:off x="7891463" y="4357689"/>
              <a:ext cx="19050" cy="9525"/>
            </a:xfrm>
            <a:custGeom>
              <a:avLst/>
              <a:gdLst>
                <a:gd name="T0" fmla="*/ 0 w 18"/>
                <a:gd name="T1" fmla="*/ 9525 h 9"/>
                <a:gd name="T2" fmla="*/ 0 w 18"/>
                <a:gd name="T3" fmla="*/ 9525 h 9"/>
                <a:gd name="T4" fmla="*/ 9525 w 18"/>
                <a:gd name="T5" fmla="*/ 9525 h 9"/>
                <a:gd name="T6" fmla="*/ 19050 w 18"/>
                <a:gd name="T7" fmla="*/ 9525 h 9"/>
                <a:gd name="T8" fmla="*/ 19050 w 18"/>
                <a:gd name="T9" fmla="*/ 0 h 9"/>
                <a:gd name="T10" fmla="*/ 9525 w 18"/>
                <a:gd name="T11" fmla="*/ 0 h 9"/>
                <a:gd name="T12" fmla="*/ 0 w 18"/>
                <a:gd name="T13" fmla="*/ 0 h 9"/>
                <a:gd name="T14" fmla="*/ 0 w 18"/>
                <a:gd name="T15" fmla="*/ 0 h 9"/>
                <a:gd name="T16" fmla="*/ 0 w 18"/>
                <a:gd name="T17" fmla="*/ 9525 h 9"/>
                <a:gd name="T18" fmla="*/ 0 w 18"/>
                <a:gd name="T19" fmla="*/ 952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0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7" name="Freeform 750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8" name="Freeform 751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9" name="Freeform 752"/>
            <p:cNvSpPr>
              <a:spLocks/>
            </p:cNvSpPr>
            <p:nvPr/>
          </p:nvSpPr>
          <p:spPr bwMode="auto">
            <a:xfrm>
              <a:off x="8956675" y="3397251"/>
              <a:ext cx="114300" cy="155575"/>
            </a:xfrm>
            <a:custGeom>
              <a:avLst/>
              <a:gdLst>
                <a:gd name="T0" fmla="*/ 114300 w 106"/>
                <a:gd name="T1" fmla="*/ 9525 h 147"/>
                <a:gd name="T2" fmla="*/ 95969 w 106"/>
                <a:gd name="T3" fmla="*/ 0 h 147"/>
                <a:gd name="T4" fmla="*/ 0 w 106"/>
                <a:gd name="T5" fmla="*/ 146050 h 147"/>
                <a:gd name="T6" fmla="*/ 0 w 106"/>
                <a:gd name="T7" fmla="*/ 146050 h 147"/>
                <a:gd name="T8" fmla="*/ 19409 w 106"/>
                <a:gd name="T9" fmla="*/ 155575 h 147"/>
                <a:gd name="T10" fmla="*/ 19409 w 106"/>
                <a:gd name="T11" fmla="*/ 155575 h 147"/>
                <a:gd name="T12" fmla="*/ 114300 w 106"/>
                <a:gd name="T13" fmla="*/ 9525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47"/>
                <a:gd name="T23" fmla="*/ 106 w 106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47">
                  <a:moveTo>
                    <a:pt x="106" y="9"/>
                  </a:moveTo>
                  <a:lnTo>
                    <a:pt x="89" y="0"/>
                  </a:lnTo>
                  <a:lnTo>
                    <a:pt x="0" y="138"/>
                  </a:lnTo>
                  <a:lnTo>
                    <a:pt x="18" y="147"/>
                  </a:lnTo>
                  <a:lnTo>
                    <a:pt x="10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0" name="Freeform 753"/>
            <p:cNvSpPr>
              <a:spLocks/>
            </p:cNvSpPr>
            <p:nvPr/>
          </p:nvSpPr>
          <p:spPr bwMode="auto">
            <a:xfrm>
              <a:off x="8850313" y="3543301"/>
              <a:ext cx="125412" cy="144463"/>
            </a:xfrm>
            <a:custGeom>
              <a:avLst/>
              <a:gdLst>
                <a:gd name="T0" fmla="*/ 125412 w 115"/>
                <a:gd name="T1" fmla="*/ 9490 h 137"/>
                <a:gd name="T2" fmla="*/ 105782 w 115"/>
                <a:gd name="T3" fmla="*/ 0 h 137"/>
                <a:gd name="T4" fmla="*/ 0 w 115"/>
                <a:gd name="T5" fmla="*/ 134973 h 137"/>
                <a:gd name="T6" fmla="*/ 0 w 115"/>
                <a:gd name="T7" fmla="*/ 125482 h 137"/>
                <a:gd name="T8" fmla="*/ 19630 w 115"/>
                <a:gd name="T9" fmla="*/ 144463 h 137"/>
                <a:gd name="T10" fmla="*/ 19630 w 115"/>
                <a:gd name="T11" fmla="*/ 144463 h 137"/>
                <a:gd name="T12" fmla="*/ 125412 w 115"/>
                <a:gd name="T13" fmla="*/ 949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7"/>
                <a:gd name="T23" fmla="*/ 115 w 115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7">
                  <a:moveTo>
                    <a:pt x="115" y="9"/>
                  </a:moveTo>
                  <a:lnTo>
                    <a:pt x="97" y="0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8" y="137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1" name="Freeform 754"/>
            <p:cNvSpPr>
              <a:spLocks/>
            </p:cNvSpPr>
            <p:nvPr/>
          </p:nvSpPr>
          <p:spPr bwMode="auto">
            <a:xfrm>
              <a:off x="8716964" y="3668714"/>
              <a:ext cx="153987" cy="155575"/>
            </a:xfrm>
            <a:custGeom>
              <a:avLst/>
              <a:gdLst>
                <a:gd name="T0" fmla="*/ 153987 w 141"/>
                <a:gd name="T1" fmla="*/ 19180 h 146"/>
                <a:gd name="T2" fmla="*/ 134329 w 141"/>
                <a:gd name="T3" fmla="*/ 0 h 146"/>
                <a:gd name="T4" fmla="*/ 0 w 141"/>
                <a:gd name="T5" fmla="*/ 136395 h 146"/>
                <a:gd name="T6" fmla="*/ 8737 w 141"/>
                <a:gd name="T7" fmla="*/ 136395 h 146"/>
                <a:gd name="T8" fmla="*/ 18566 w 141"/>
                <a:gd name="T9" fmla="*/ 155575 h 146"/>
                <a:gd name="T10" fmla="*/ 18566 w 141"/>
                <a:gd name="T11" fmla="*/ 155575 h 146"/>
                <a:gd name="T12" fmla="*/ 153987 w 141"/>
                <a:gd name="T13" fmla="*/ 1918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6"/>
                <a:gd name="T23" fmla="*/ 141 w 141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6">
                  <a:moveTo>
                    <a:pt x="141" y="18"/>
                  </a:moveTo>
                  <a:lnTo>
                    <a:pt x="123" y="0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7" y="146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2" name="Freeform 755"/>
            <p:cNvSpPr>
              <a:spLocks/>
            </p:cNvSpPr>
            <p:nvPr/>
          </p:nvSpPr>
          <p:spPr bwMode="auto">
            <a:xfrm>
              <a:off x="8582025" y="3805239"/>
              <a:ext cx="153988" cy="155575"/>
            </a:xfrm>
            <a:custGeom>
              <a:avLst/>
              <a:gdLst>
                <a:gd name="T0" fmla="*/ 153988 w 141"/>
                <a:gd name="T1" fmla="*/ 19050 h 147"/>
                <a:gd name="T2" fmla="*/ 144159 w 141"/>
                <a:gd name="T3" fmla="*/ 0 h 147"/>
                <a:gd name="T4" fmla="*/ 0 w 141"/>
                <a:gd name="T5" fmla="*/ 135467 h 147"/>
                <a:gd name="T6" fmla="*/ 0 w 141"/>
                <a:gd name="T7" fmla="*/ 135467 h 147"/>
                <a:gd name="T8" fmla="*/ 9829 w 141"/>
                <a:gd name="T9" fmla="*/ 155575 h 147"/>
                <a:gd name="T10" fmla="*/ 9829 w 141"/>
                <a:gd name="T11" fmla="*/ 155575 h 147"/>
                <a:gd name="T12" fmla="*/ 153988 w 141"/>
                <a:gd name="T13" fmla="*/ 1905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7"/>
                <a:gd name="T23" fmla="*/ 141 w 141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7">
                  <a:moveTo>
                    <a:pt x="141" y="18"/>
                  </a:moveTo>
                  <a:lnTo>
                    <a:pt x="132" y="0"/>
                  </a:lnTo>
                  <a:lnTo>
                    <a:pt x="0" y="128"/>
                  </a:lnTo>
                  <a:lnTo>
                    <a:pt x="9" y="147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3" name="Freeform 756"/>
            <p:cNvSpPr>
              <a:spLocks/>
            </p:cNvSpPr>
            <p:nvPr/>
          </p:nvSpPr>
          <p:spPr bwMode="auto">
            <a:xfrm>
              <a:off x="8256588" y="3940176"/>
              <a:ext cx="334962" cy="252413"/>
            </a:xfrm>
            <a:custGeom>
              <a:avLst/>
              <a:gdLst>
                <a:gd name="T0" fmla="*/ 334962 w 309"/>
                <a:gd name="T1" fmla="*/ 20151 h 238"/>
                <a:gd name="T2" fmla="*/ 325206 w 309"/>
                <a:gd name="T3" fmla="*/ 0 h 238"/>
                <a:gd name="T4" fmla="*/ 0 w 309"/>
                <a:gd name="T5" fmla="*/ 233323 h 238"/>
                <a:gd name="T6" fmla="*/ 0 w 309"/>
                <a:gd name="T7" fmla="*/ 233323 h 238"/>
                <a:gd name="T8" fmla="*/ 8672 w 309"/>
                <a:gd name="T9" fmla="*/ 252413 h 238"/>
                <a:gd name="T10" fmla="*/ 8672 w 309"/>
                <a:gd name="T11" fmla="*/ 252413 h 238"/>
                <a:gd name="T12" fmla="*/ 334962 w 309"/>
                <a:gd name="T13" fmla="*/ 20151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38"/>
                <a:gd name="T23" fmla="*/ 309 w 309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38">
                  <a:moveTo>
                    <a:pt x="309" y="19"/>
                  </a:moveTo>
                  <a:lnTo>
                    <a:pt x="300" y="0"/>
                  </a:lnTo>
                  <a:lnTo>
                    <a:pt x="0" y="220"/>
                  </a:lnTo>
                  <a:lnTo>
                    <a:pt x="8" y="238"/>
                  </a:lnTo>
                  <a:lnTo>
                    <a:pt x="30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4" name="Freeform 757"/>
            <p:cNvSpPr>
              <a:spLocks/>
            </p:cNvSpPr>
            <p:nvPr/>
          </p:nvSpPr>
          <p:spPr bwMode="auto">
            <a:xfrm>
              <a:off x="7891463" y="4173539"/>
              <a:ext cx="374650" cy="193675"/>
            </a:xfrm>
            <a:custGeom>
              <a:avLst/>
              <a:gdLst>
                <a:gd name="T0" fmla="*/ 374650 w 344"/>
                <a:gd name="T1" fmla="*/ 19050 h 183"/>
                <a:gd name="T2" fmla="*/ 365937 w 344"/>
                <a:gd name="T3" fmla="*/ 0 h 183"/>
                <a:gd name="T4" fmla="*/ 0 w 344"/>
                <a:gd name="T5" fmla="*/ 174625 h 183"/>
                <a:gd name="T6" fmla="*/ 9802 w 344"/>
                <a:gd name="T7" fmla="*/ 193675 h 183"/>
                <a:gd name="T8" fmla="*/ 374650 w 344"/>
                <a:gd name="T9" fmla="*/ 1905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183"/>
                <a:gd name="T17" fmla="*/ 344 w 344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183">
                  <a:moveTo>
                    <a:pt x="344" y="18"/>
                  </a:moveTo>
                  <a:lnTo>
                    <a:pt x="336" y="0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3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5" name="Freeform 758"/>
            <p:cNvSpPr>
              <a:spLocks/>
            </p:cNvSpPr>
            <p:nvPr/>
          </p:nvSpPr>
          <p:spPr bwMode="auto">
            <a:xfrm>
              <a:off x="6643688" y="4591051"/>
              <a:ext cx="19050" cy="952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9525 h 9"/>
                <a:gd name="T4" fmla="*/ 8965 w 17"/>
                <a:gd name="T5" fmla="*/ 9525 h 9"/>
                <a:gd name="T6" fmla="*/ 19050 w 17"/>
                <a:gd name="T7" fmla="*/ 9525 h 9"/>
                <a:gd name="T8" fmla="*/ 19050 w 17"/>
                <a:gd name="T9" fmla="*/ 9525 h 9"/>
                <a:gd name="T10" fmla="*/ 19050 w 17"/>
                <a:gd name="T11" fmla="*/ 0 h 9"/>
                <a:gd name="T12" fmla="*/ 19050 w 17"/>
                <a:gd name="T13" fmla="*/ 0 h 9"/>
                <a:gd name="T14" fmla="*/ 8965 w 17"/>
                <a:gd name="T15" fmla="*/ 0 h 9"/>
                <a:gd name="T16" fmla="*/ 0 w 17"/>
                <a:gd name="T17" fmla="*/ 0 h 9"/>
                <a:gd name="T18" fmla="*/ 0 w 1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"/>
                <a:gd name="T32" fmla="*/ 17 w 1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6" name="Freeform 759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7" name="Freeform 760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8" name="Freeform 761"/>
            <p:cNvSpPr>
              <a:spLocks/>
            </p:cNvSpPr>
            <p:nvPr/>
          </p:nvSpPr>
          <p:spPr bwMode="auto">
            <a:xfrm>
              <a:off x="7459664" y="4406901"/>
              <a:ext cx="85725" cy="87313"/>
            </a:xfrm>
            <a:custGeom>
              <a:avLst/>
              <a:gdLst>
                <a:gd name="T0" fmla="*/ 85725 w 80"/>
                <a:gd name="T1" fmla="*/ 18935 h 83"/>
                <a:gd name="T2" fmla="*/ 76081 w 80"/>
                <a:gd name="T3" fmla="*/ 0 h 83"/>
                <a:gd name="T4" fmla="*/ 0 w 80"/>
                <a:gd name="T5" fmla="*/ 67326 h 83"/>
                <a:gd name="T6" fmla="*/ 0 w 80"/>
                <a:gd name="T7" fmla="*/ 67326 h 83"/>
                <a:gd name="T8" fmla="*/ 9644 w 80"/>
                <a:gd name="T9" fmla="*/ 87313 h 83"/>
                <a:gd name="T10" fmla="*/ 9644 w 80"/>
                <a:gd name="T11" fmla="*/ 87313 h 83"/>
                <a:gd name="T12" fmla="*/ 85725 w 80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80" y="18"/>
                  </a:moveTo>
                  <a:lnTo>
                    <a:pt x="71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8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9" name="Freeform 762"/>
            <p:cNvSpPr>
              <a:spLocks/>
            </p:cNvSpPr>
            <p:nvPr/>
          </p:nvSpPr>
          <p:spPr bwMode="auto">
            <a:xfrm>
              <a:off x="7362826" y="4475164"/>
              <a:ext cx="106363" cy="66675"/>
            </a:xfrm>
            <a:custGeom>
              <a:avLst/>
              <a:gdLst>
                <a:gd name="T0" fmla="*/ 106363 w 97"/>
                <a:gd name="T1" fmla="*/ 19794 h 64"/>
                <a:gd name="T2" fmla="*/ 96494 w 97"/>
                <a:gd name="T3" fmla="*/ 0 h 64"/>
                <a:gd name="T4" fmla="*/ 0 w 97"/>
                <a:gd name="T5" fmla="*/ 47923 h 64"/>
                <a:gd name="T6" fmla="*/ 0 w 97"/>
                <a:gd name="T7" fmla="*/ 47923 h 64"/>
                <a:gd name="T8" fmla="*/ 9869 w 97"/>
                <a:gd name="T9" fmla="*/ 66675 h 64"/>
                <a:gd name="T10" fmla="*/ 9869 w 97"/>
                <a:gd name="T11" fmla="*/ 66675 h 64"/>
                <a:gd name="T12" fmla="*/ 106363 w 97"/>
                <a:gd name="T13" fmla="*/ 1979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64"/>
                <a:gd name="T23" fmla="*/ 97 w 9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64">
                  <a:moveTo>
                    <a:pt x="97" y="19"/>
                  </a:moveTo>
                  <a:lnTo>
                    <a:pt x="88" y="0"/>
                  </a:lnTo>
                  <a:lnTo>
                    <a:pt x="0" y="46"/>
                  </a:lnTo>
                  <a:lnTo>
                    <a:pt x="9" y="64"/>
                  </a:lnTo>
                  <a:lnTo>
                    <a:pt x="9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0" name="Freeform 763"/>
            <p:cNvSpPr>
              <a:spLocks/>
            </p:cNvSpPr>
            <p:nvPr/>
          </p:nvSpPr>
          <p:spPr bwMode="auto">
            <a:xfrm>
              <a:off x="7153276" y="4522788"/>
              <a:ext cx="220663" cy="88900"/>
            </a:xfrm>
            <a:custGeom>
              <a:avLst/>
              <a:gdLst>
                <a:gd name="T0" fmla="*/ 220663 w 203"/>
                <a:gd name="T1" fmla="*/ 19280 h 83"/>
                <a:gd name="T2" fmla="*/ 210880 w 203"/>
                <a:gd name="T3" fmla="*/ 0 h 83"/>
                <a:gd name="T4" fmla="*/ 0 w 203"/>
                <a:gd name="T5" fmla="*/ 68549 h 83"/>
                <a:gd name="T6" fmla="*/ 0 w 203"/>
                <a:gd name="T7" fmla="*/ 68549 h 83"/>
                <a:gd name="T8" fmla="*/ 0 w 203"/>
                <a:gd name="T9" fmla="*/ 88900 h 83"/>
                <a:gd name="T10" fmla="*/ 9783 w 203"/>
                <a:gd name="T11" fmla="*/ 88900 h 83"/>
                <a:gd name="T12" fmla="*/ 220663 w 203"/>
                <a:gd name="T13" fmla="*/ 1928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83"/>
                <a:gd name="T23" fmla="*/ 203 w 20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83">
                  <a:moveTo>
                    <a:pt x="203" y="18"/>
                  </a:moveTo>
                  <a:lnTo>
                    <a:pt x="194" y="0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9" y="83"/>
                  </a:lnTo>
                  <a:lnTo>
                    <a:pt x="20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1" name="Freeform 764"/>
            <p:cNvSpPr>
              <a:spLocks/>
            </p:cNvSpPr>
            <p:nvPr/>
          </p:nvSpPr>
          <p:spPr bwMode="auto">
            <a:xfrm>
              <a:off x="6902451" y="4591050"/>
              <a:ext cx="250825" cy="39688"/>
            </a:xfrm>
            <a:custGeom>
              <a:avLst/>
              <a:gdLst>
                <a:gd name="T0" fmla="*/ 250825 w 230"/>
                <a:gd name="T1" fmla="*/ 20380 h 37"/>
                <a:gd name="T2" fmla="*/ 250825 w 230"/>
                <a:gd name="T3" fmla="*/ 0 h 37"/>
                <a:gd name="T4" fmla="*/ 0 w 230"/>
                <a:gd name="T5" fmla="*/ 20380 h 37"/>
                <a:gd name="T6" fmla="*/ 0 w 230"/>
                <a:gd name="T7" fmla="*/ 20380 h 37"/>
                <a:gd name="T8" fmla="*/ 0 w 230"/>
                <a:gd name="T9" fmla="*/ 39688 h 37"/>
                <a:gd name="T10" fmla="*/ 0 w 230"/>
                <a:gd name="T11" fmla="*/ 39688 h 37"/>
                <a:gd name="T12" fmla="*/ 250825 w 230"/>
                <a:gd name="T13" fmla="*/ 2038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37"/>
                <a:gd name="T23" fmla="*/ 230 w 23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37">
                  <a:moveTo>
                    <a:pt x="230" y="19"/>
                  </a:moveTo>
                  <a:lnTo>
                    <a:pt x="23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2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2" name="Freeform 765"/>
            <p:cNvSpPr>
              <a:spLocks/>
            </p:cNvSpPr>
            <p:nvPr/>
          </p:nvSpPr>
          <p:spPr bwMode="auto">
            <a:xfrm>
              <a:off x="6653214" y="4581526"/>
              <a:ext cx="249237" cy="49213"/>
            </a:xfrm>
            <a:custGeom>
              <a:avLst/>
              <a:gdLst>
                <a:gd name="T0" fmla="*/ 249237 w 230"/>
                <a:gd name="T1" fmla="*/ 49213 h 46"/>
                <a:gd name="T2" fmla="*/ 249237 w 230"/>
                <a:gd name="T3" fmla="*/ 29956 h 46"/>
                <a:gd name="T4" fmla="*/ 0 w 230"/>
                <a:gd name="T5" fmla="*/ 0 h 46"/>
                <a:gd name="T6" fmla="*/ 0 w 230"/>
                <a:gd name="T7" fmla="*/ 19257 h 46"/>
                <a:gd name="T8" fmla="*/ 249237 w 230"/>
                <a:gd name="T9" fmla="*/ 4921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46"/>
                <a:gd name="T17" fmla="*/ 230 w 23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46">
                  <a:moveTo>
                    <a:pt x="230" y="46"/>
                  </a:moveTo>
                  <a:lnTo>
                    <a:pt x="230" y="2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3" name="Freeform 766"/>
            <p:cNvSpPr>
              <a:spLocks/>
            </p:cNvSpPr>
            <p:nvPr/>
          </p:nvSpPr>
          <p:spPr bwMode="auto">
            <a:xfrm>
              <a:off x="7507288" y="4114800"/>
              <a:ext cx="19050" cy="19050"/>
            </a:xfrm>
            <a:custGeom>
              <a:avLst/>
              <a:gdLst>
                <a:gd name="T0" fmla="*/ 8965 w 17"/>
                <a:gd name="T1" fmla="*/ 19050 h 18"/>
                <a:gd name="T2" fmla="*/ 19050 w 17"/>
                <a:gd name="T3" fmla="*/ 19050 h 18"/>
                <a:gd name="T4" fmla="*/ 19050 w 17"/>
                <a:gd name="T5" fmla="*/ 9525 h 18"/>
                <a:gd name="T6" fmla="*/ 19050 w 17"/>
                <a:gd name="T7" fmla="*/ 0 h 18"/>
                <a:gd name="T8" fmla="*/ 8965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965 w 17"/>
                <a:gd name="T17" fmla="*/ 19050 h 18"/>
                <a:gd name="T18" fmla="*/ 896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4" name="Freeform 767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5" name="Freeform 768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6" name="Freeform 769"/>
            <p:cNvSpPr>
              <a:spLocks/>
            </p:cNvSpPr>
            <p:nvPr/>
          </p:nvSpPr>
          <p:spPr bwMode="auto">
            <a:xfrm>
              <a:off x="7777164" y="3105150"/>
              <a:ext cx="230187" cy="242888"/>
            </a:xfrm>
            <a:custGeom>
              <a:avLst/>
              <a:gdLst>
                <a:gd name="T0" fmla="*/ 230187 w 212"/>
                <a:gd name="T1" fmla="*/ 9546 h 229"/>
                <a:gd name="T2" fmla="*/ 210643 w 212"/>
                <a:gd name="T3" fmla="*/ 0 h 229"/>
                <a:gd name="T4" fmla="*/ 0 w 212"/>
                <a:gd name="T5" fmla="*/ 233342 h 229"/>
                <a:gd name="T6" fmla="*/ 0 w 212"/>
                <a:gd name="T7" fmla="*/ 233342 h 229"/>
                <a:gd name="T8" fmla="*/ 19544 w 212"/>
                <a:gd name="T9" fmla="*/ 242888 h 229"/>
                <a:gd name="T10" fmla="*/ 19544 w 212"/>
                <a:gd name="T11" fmla="*/ 242888 h 229"/>
                <a:gd name="T12" fmla="*/ 230187 w 212"/>
                <a:gd name="T13" fmla="*/ 9546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212" y="9"/>
                  </a:moveTo>
                  <a:lnTo>
                    <a:pt x="194" y="0"/>
                  </a:lnTo>
                  <a:lnTo>
                    <a:pt x="0" y="220"/>
                  </a:lnTo>
                  <a:lnTo>
                    <a:pt x="18" y="229"/>
                  </a:lnTo>
                  <a:lnTo>
                    <a:pt x="2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7" name="Freeform 770"/>
            <p:cNvSpPr>
              <a:spLocks/>
            </p:cNvSpPr>
            <p:nvPr/>
          </p:nvSpPr>
          <p:spPr bwMode="auto">
            <a:xfrm>
              <a:off x="7623175" y="3338514"/>
              <a:ext cx="173038" cy="261937"/>
            </a:xfrm>
            <a:custGeom>
              <a:avLst/>
              <a:gdLst>
                <a:gd name="T0" fmla="*/ 173038 w 159"/>
                <a:gd name="T1" fmla="*/ 9544 h 247"/>
                <a:gd name="T2" fmla="*/ 153449 w 159"/>
                <a:gd name="T3" fmla="*/ 0 h 247"/>
                <a:gd name="T4" fmla="*/ 0 w 159"/>
                <a:gd name="T5" fmla="*/ 252393 h 247"/>
                <a:gd name="T6" fmla="*/ 0 w 159"/>
                <a:gd name="T7" fmla="*/ 252393 h 247"/>
                <a:gd name="T8" fmla="*/ 18501 w 159"/>
                <a:gd name="T9" fmla="*/ 261937 h 247"/>
                <a:gd name="T10" fmla="*/ 18501 w 159"/>
                <a:gd name="T11" fmla="*/ 261937 h 247"/>
                <a:gd name="T12" fmla="*/ 173038 w 159"/>
                <a:gd name="T13" fmla="*/ 954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159" y="9"/>
                  </a:moveTo>
                  <a:lnTo>
                    <a:pt x="141" y="0"/>
                  </a:lnTo>
                  <a:lnTo>
                    <a:pt x="0" y="238"/>
                  </a:lnTo>
                  <a:lnTo>
                    <a:pt x="17" y="247"/>
                  </a:lnTo>
                  <a:lnTo>
                    <a:pt x="15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8" name="Freeform 771"/>
            <p:cNvSpPr>
              <a:spLocks/>
            </p:cNvSpPr>
            <p:nvPr/>
          </p:nvSpPr>
          <p:spPr bwMode="auto">
            <a:xfrm>
              <a:off x="7535863" y="3590925"/>
              <a:ext cx="106362" cy="273050"/>
            </a:xfrm>
            <a:custGeom>
              <a:avLst/>
              <a:gdLst>
                <a:gd name="T0" fmla="*/ 106362 w 97"/>
                <a:gd name="T1" fmla="*/ 9562 h 257"/>
                <a:gd name="T2" fmla="*/ 87721 w 97"/>
                <a:gd name="T3" fmla="*/ 0 h 257"/>
                <a:gd name="T4" fmla="*/ 0 w 97"/>
                <a:gd name="T5" fmla="*/ 263488 h 257"/>
                <a:gd name="T6" fmla="*/ 0 w 97"/>
                <a:gd name="T7" fmla="*/ 263488 h 257"/>
                <a:gd name="T8" fmla="*/ 19737 w 97"/>
                <a:gd name="T9" fmla="*/ 263488 h 257"/>
                <a:gd name="T10" fmla="*/ 19737 w 97"/>
                <a:gd name="T11" fmla="*/ 273050 h 257"/>
                <a:gd name="T12" fmla="*/ 106362 w 97"/>
                <a:gd name="T13" fmla="*/ 956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57"/>
                <a:gd name="T23" fmla="*/ 97 w 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57">
                  <a:moveTo>
                    <a:pt x="97" y="9"/>
                  </a:moveTo>
                  <a:lnTo>
                    <a:pt x="80" y="0"/>
                  </a:lnTo>
                  <a:lnTo>
                    <a:pt x="0" y="248"/>
                  </a:lnTo>
                  <a:lnTo>
                    <a:pt x="18" y="248"/>
                  </a:lnTo>
                  <a:lnTo>
                    <a:pt x="18" y="257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9" name="Freeform 772"/>
            <p:cNvSpPr>
              <a:spLocks/>
            </p:cNvSpPr>
            <p:nvPr/>
          </p:nvSpPr>
          <p:spPr bwMode="auto">
            <a:xfrm>
              <a:off x="7507288" y="3854451"/>
              <a:ext cx="49212" cy="269875"/>
            </a:xfrm>
            <a:custGeom>
              <a:avLst/>
              <a:gdLst>
                <a:gd name="T0" fmla="*/ 49212 w 44"/>
                <a:gd name="T1" fmla="*/ 0 h 256"/>
                <a:gd name="T2" fmla="*/ 29080 w 44"/>
                <a:gd name="T3" fmla="*/ 0 h 256"/>
                <a:gd name="T4" fmla="*/ 0 w 44"/>
                <a:gd name="T5" fmla="*/ 269875 h 256"/>
                <a:gd name="T6" fmla="*/ 19014 w 44"/>
                <a:gd name="T7" fmla="*/ 269875 h 256"/>
                <a:gd name="T8" fmla="*/ 49212 w 4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6"/>
                <a:gd name="T17" fmla="*/ 44 w 4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6">
                  <a:moveTo>
                    <a:pt x="44" y="0"/>
                  </a:moveTo>
                  <a:lnTo>
                    <a:pt x="26" y="0"/>
                  </a:lnTo>
                  <a:lnTo>
                    <a:pt x="0" y="256"/>
                  </a:lnTo>
                  <a:lnTo>
                    <a:pt x="17" y="256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0" name="Freeform 773"/>
            <p:cNvSpPr>
              <a:spLocks/>
            </p:cNvSpPr>
            <p:nvPr/>
          </p:nvSpPr>
          <p:spPr bwMode="auto">
            <a:xfrm>
              <a:off x="6577013" y="3873500"/>
              <a:ext cx="19050" cy="19050"/>
            </a:xfrm>
            <a:custGeom>
              <a:avLst/>
              <a:gdLst>
                <a:gd name="T0" fmla="*/ 0 w 17"/>
                <a:gd name="T1" fmla="*/ 9525 h 18"/>
                <a:gd name="T2" fmla="*/ 0 w 17"/>
                <a:gd name="T3" fmla="*/ 9525 h 18"/>
                <a:gd name="T4" fmla="*/ 10085 w 17"/>
                <a:gd name="T5" fmla="*/ 19050 h 18"/>
                <a:gd name="T6" fmla="*/ 19050 w 17"/>
                <a:gd name="T7" fmla="*/ 19050 h 18"/>
                <a:gd name="T8" fmla="*/ 19050 w 17"/>
                <a:gd name="T9" fmla="*/ 9525 h 18"/>
                <a:gd name="T10" fmla="*/ 19050 w 17"/>
                <a:gd name="T11" fmla="*/ 0 h 18"/>
                <a:gd name="T12" fmla="*/ 19050 w 17"/>
                <a:gd name="T13" fmla="*/ 0 h 18"/>
                <a:gd name="T14" fmla="*/ 10085 w 17"/>
                <a:gd name="T15" fmla="*/ 0 h 18"/>
                <a:gd name="T16" fmla="*/ 0 w 17"/>
                <a:gd name="T17" fmla="*/ 9525 h 18"/>
                <a:gd name="T18" fmla="*/ 0 w 17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9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1" name="Freeform 774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2" name="Freeform 775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3" name="Freeform 776"/>
            <p:cNvSpPr>
              <a:spLocks/>
            </p:cNvSpPr>
            <p:nvPr/>
          </p:nvSpPr>
          <p:spPr bwMode="auto">
            <a:xfrm>
              <a:off x="7315200" y="4232275"/>
              <a:ext cx="230188" cy="204788"/>
            </a:xfrm>
            <a:custGeom>
              <a:avLst/>
              <a:gdLst>
                <a:gd name="T0" fmla="*/ 220416 w 212"/>
                <a:gd name="T1" fmla="*/ 204788 h 193"/>
                <a:gd name="T2" fmla="*/ 230188 w 212"/>
                <a:gd name="T3" fmla="*/ 184628 h 193"/>
                <a:gd name="T4" fmla="*/ 9772 w 212"/>
                <a:gd name="T5" fmla="*/ 0 h 193"/>
                <a:gd name="T6" fmla="*/ 9772 w 212"/>
                <a:gd name="T7" fmla="*/ 0 h 193"/>
                <a:gd name="T8" fmla="*/ 0 w 212"/>
                <a:gd name="T9" fmla="*/ 19099 h 193"/>
                <a:gd name="T10" fmla="*/ 0 w 212"/>
                <a:gd name="T11" fmla="*/ 19099 h 193"/>
                <a:gd name="T12" fmla="*/ 220416 w 212"/>
                <a:gd name="T13" fmla="*/ 20478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93"/>
                <a:gd name="T23" fmla="*/ 212 w 212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93">
                  <a:moveTo>
                    <a:pt x="203" y="193"/>
                  </a:moveTo>
                  <a:lnTo>
                    <a:pt x="212" y="174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03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4" name="Freeform 777"/>
            <p:cNvSpPr>
              <a:spLocks/>
            </p:cNvSpPr>
            <p:nvPr/>
          </p:nvSpPr>
          <p:spPr bwMode="auto">
            <a:xfrm>
              <a:off x="7085013" y="4086225"/>
              <a:ext cx="241300" cy="165100"/>
            </a:xfrm>
            <a:custGeom>
              <a:avLst/>
              <a:gdLst>
                <a:gd name="T0" fmla="*/ 231473 w 221"/>
                <a:gd name="T1" fmla="*/ 165100 h 155"/>
                <a:gd name="T2" fmla="*/ 241300 w 221"/>
                <a:gd name="T3" fmla="*/ 145927 h 155"/>
                <a:gd name="T4" fmla="*/ 9827 w 221"/>
                <a:gd name="T5" fmla="*/ 0 h 155"/>
                <a:gd name="T6" fmla="*/ 9827 w 221"/>
                <a:gd name="T7" fmla="*/ 0 h 155"/>
                <a:gd name="T8" fmla="*/ 0 w 221"/>
                <a:gd name="T9" fmla="*/ 19173 h 155"/>
                <a:gd name="T10" fmla="*/ 0 w 221"/>
                <a:gd name="T11" fmla="*/ 19173 h 155"/>
                <a:gd name="T12" fmla="*/ 231473 w 221"/>
                <a:gd name="T13" fmla="*/ 16510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55"/>
                <a:gd name="T23" fmla="*/ 221 w 221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55">
                  <a:moveTo>
                    <a:pt x="212" y="155"/>
                  </a:moveTo>
                  <a:lnTo>
                    <a:pt x="221" y="137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1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5" name="Freeform 778"/>
            <p:cNvSpPr>
              <a:spLocks/>
            </p:cNvSpPr>
            <p:nvPr/>
          </p:nvSpPr>
          <p:spPr bwMode="auto">
            <a:xfrm>
              <a:off x="6835776" y="3960813"/>
              <a:ext cx="258763" cy="144462"/>
            </a:xfrm>
            <a:custGeom>
              <a:avLst/>
              <a:gdLst>
                <a:gd name="T0" fmla="*/ 249019 w 239"/>
                <a:gd name="T1" fmla="*/ 144462 h 137"/>
                <a:gd name="T2" fmla="*/ 258763 w 239"/>
                <a:gd name="T3" fmla="*/ 125482 h 137"/>
                <a:gd name="T4" fmla="*/ 9744 w 239"/>
                <a:gd name="T5" fmla="*/ 0 h 137"/>
                <a:gd name="T6" fmla="*/ 9744 w 239"/>
                <a:gd name="T7" fmla="*/ 0 h 137"/>
                <a:gd name="T8" fmla="*/ 0 w 239"/>
                <a:gd name="T9" fmla="*/ 18980 h 137"/>
                <a:gd name="T10" fmla="*/ 0 w 239"/>
                <a:gd name="T11" fmla="*/ 18980 h 137"/>
                <a:gd name="T12" fmla="*/ 249019 w 239"/>
                <a:gd name="T13" fmla="*/ 144462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"/>
                <a:gd name="T22" fmla="*/ 0 h 137"/>
                <a:gd name="T23" fmla="*/ 239 w 239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" h="137">
                  <a:moveTo>
                    <a:pt x="230" y="137"/>
                  </a:moveTo>
                  <a:lnTo>
                    <a:pt x="239" y="119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3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6" name="Freeform 779"/>
            <p:cNvSpPr>
              <a:spLocks/>
            </p:cNvSpPr>
            <p:nvPr/>
          </p:nvSpPr>
          <p:spPr bwMode="auto">
            <a:xfrm>
              <a:off x="6586538" y="3873501"/>
              <a:ext cx="258762" cy="106363"/>
            </a:xfrm>
            <a:custGeom>
              <a:avLst/>
              <a:gdLst>
                <a:gd name="T0" fmla="*/ 248977 w 238"/>
                <a:gd name="T1" fmla="*/ 106363 h 101"/>
                <a:gd name="T2" fmla="*/ 258762 w 238"/>
                <a:gd name="T3" fmla="*/ 87407 h 101"/>
                <a:gd name="T4" fmla="*/ 8698 w 238"/>
                <a:gd name="T5" fmla="*/ 0 h 101"/>
                <a:gd name="T6" fmla="*/ 0 w 238"/>
                <a:gd name="T7" fmla="*/ 18956 h 101"/>
                <a:gd name="T8" fmla="*/ 248977 w 238"/>
                <a:gd name="T9" fmla="*/ 10636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01"/>
                <a:gd name="T17" fmla="*/ 238 w 23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01">
                  <a:moveTo>
                    <a:pt x="229" y="101"/>
                  </a:moveTo>
                  <a:lnTo>
                    <a:pt x="238" y="83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2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7" name="Freeform 780"/>
            <p:cNvSpPr>
              <a:spLocks/>
            </p:cNvSpPr>
            <p:nvPr/>
          </p:nvSpPr>
          <p:spPr bwMode="auto">
            <a:xfrm>
              <a:off x="8016876" y="3387725"/>
              <a:ext cx="17463" cy="19050"/>
            </a:xfrm>
            <a:custGeom>
              <a:avLst/>
              <a:gdLst>
                <a:gd name="T0" fmla="*/ 9245 w 17"/>
                <a:gd name="T1" fmla="*/ 0 h 18"/>
                <a:gd name="T2" fmla="*/ 0 w 17"/>
                <a:gd name="T3" fmla="*/ 9525 h 18"/>
                <a:gd name="T4" fmla="*/ 0 w 17"/>
                <a:gd name="T5" fmla="*/ 19050 h 18"/>
                <a:gd name="T6" fmla="*/ 0 w 17"/>
                <a:gd name="T7" fmla="*/ 19050 h 18"/>
                <a:gd name="T8" fmla="*/ 9245 w 17"/>
                <a:gd name="T9" fmla="*/ 19050 h 18"/>
                <a:gd name="T10" fmla="*/ 17463 w 17"/>
                <a:gd name="T11" fmla="*/ 19050 h 18"/>
                <a:gd name="T12" fmla="*/ 17463 w 17"/>
                <a:gd name="T13" fmla="*/ 9525 h 18"/>
                <a:gd name="T14" fmla="*/ 9245 w 17"/>
                <a:gd name="T15" fmla="*/ 9525 h 18"/>
                <a:gd name="T16" fmla="*/ 9245 w 17"/>
                <a:gd name="T17" fmla="*/ 0 h 18"/>
                <a:gd name="T18" fmla="*/ 9245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8" name="Freeform 781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9" name="Freeform 782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0" name="Freeform 783"/>
            <p:cNvSpPr>
              <a:spLocks/>
            </p:cNvSpPr>
            <p:nvPr/>
          </p:nvSpPr>
          <p:spPr bwMode="auto">
            <a:xfrm>
              <a:off x="7526339" y="4183064"/>
              <a:ext cx="230187" cy="242887"/>
            </a:xfrm>
            <a:custGeom>
              <a:avLst/>
              <a:gdLst>
                <a:gd name="T0" fmla="*/ 0 w 212"/>
                <a:gd name="T1" fmla="*/ 233341 h 229"/>
                <a:gd name="T2" fmla="*/ 19544 w 212"/>
                <a:gd name="T3" fmla="*/ 242887 h 229"/>
                <a:gd name="T4" fmla="*/ 230187 w 212"/>
                <a:gd name="T5" fmla="*/ 9546 h 229"/>
                <a:gd name="T6" fmla="*/ 230187 w 212"/>
                <a:gd name="T7" fmla="*/ 9546 h 229"/>
                <a:gd name="T8" fmla="*/ 211729 w 212"/>
                <a:gd name="T9" fmla="*/ 0 h 229"/>
                <a:gd name="T10" fmla="*/ 211729 w 212"/>
                <a:gd name="T11" fmla="*/ 0 h 229"/>
                <a:gd name="T12" fmla="*/ 0 w 212"/>
                <a:gd name="T13" fmla="*/ 23334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0" y="220"/>
                  </a:moveTo>
                  <a:lnTo>
                    <a:pt x="18" y="229"/>
                  </a:lnTo>
                  <a:lnTo>
                    <a:pt x="212" y="9"/>
                  </a:lnTo>
                  <a:lnTo>
                    <a:pt x="195" y="0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1" name="Freeform 784"/>
            <p:cNvSpPr>
              <a:spLocks/>
            </p:cNvSpPr>
            <p:nvPr/>
          </p:nvSpPr>
          <p:spPr bwMode="auto">
            <a:xfrm>
              <a:off x="7739063" y="3930650"/>
              <a:ext cx="171450" cy="261938"/>
            </a:xfrm>
            <a:custGeom>
              <a:avLst/>
              <a:gdLst>
                <a:gd name="T0" fmla="*/ 0 w 159"/>
                <a:gd name="T1" fmla="*/ 252394 h 247"/>
                <a:gd name="T2" fmla="*/ 18331 w 159"/>
                <a:gd name="T3" fmla="*/ 261938 h 247"/>
                <a:gd name="T4" fmla="*/ 171450 w 159"/>
                <a:gd name="T5" fmla="*/ 9544 h 247"/>
                <a:gd name="T6" fmla="*/ 171450 w 159"/>
                <a:gd name="T7" fmla="*/ 9544 h 247"/>
                <a:gd name="T8" fmla="*/ 152041 w 159"/>
                <a:gd name="T9" fmla="*/ 0 h 247"/>
                <a:gd name="T10" fmla="*/ 152041 w 159"/>
                <a:gd name="T11" fmla="*/ 0 h 247"/>
                <a:gd name="T12" fmla="*/ 0 w 159"/>
                <a:gd name="T13" fmla="*/ 25239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0" y="238"/>
                  </a:moveTo>
                  <a:lnTo>
                    <a:pt x="17" y="247"/>
                  </a:lnTo>
                  <a:lnTo>
                    <a:pt x="159" y="9"/>
                  </a:lnTo>
                  <a:lnTo>
                    <a:pt x="141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2" name="Freeform 785"/>
            <p:cNvSpPr>
              <a:spLocks/>
            </p:cNvSpPr>
            <p:nvPr/>
          </p:nvSpPr>
          <p:spPr bwMode="auto">
            <a:xfrm>
              <a:off x="7891464" y="3668713"/>
              <a:ext cx="115887" cy="271462"/>
            </a:xfrm>
            <a:custGeom>
              <a:avLst/>
              <a:gdLst>
                <a:gd name="T0" fmla="*/ 0 w 106"/>
                <a:gd name="T1" fmla="*/ 261918 h 256"/>
                <a:gd name="T2" fmla="*/ 19679 w 106"/>
                <a:gd name="T3" fmla="*/ 271462 h 256"/>
                <a:gd name="T4" fmla="*/ 115887 w 106"/>
                <a:gd name="T5" fmla="*/ 9544 h 256"/>
                <a:gd name="T6" fmla="*/ 115887 w 106"/>
                <a:gd name="T7" fmla="*/ 0 h 256"/>
                <a:gd name="T8" fmla="*/ 96208 w 106"/>
                <a:gd name="T9" fmla="*/ 0 h 256"/>
                <a:gd name="T10" fmla="*/ 96208 w 106"/>
                <a:gd name="T11" fmla="*/ 0 h 256"/>
                <a:gd name="T12" fmla="*/ 0 w 106"/>
                <a:gd name="T13" fmla="*/ 261918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256"/>
                <a:gd name="T23" fmla="*/ 106 w 10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256">
                  <a:moveTo>
                    <a:pt x="0" y="247"/>
                  </a:moveTo>
                  <a:lnTo>
                    <a:pt x="18" y="256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0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3" name="Freeform 786"/>
            <p:cNvSpPr>
              <a:spLocks/>
            </p:cNvSpPr>
            <p:nvPr/>
          </p:nvSpPr>
          <p:spPr bwMode="auto">
            <a:xfrm>
              <a:off x="7986714" y="3397251"/>
              <a:ext cx="47625" cy="271463"/>
            </a:xfrm>
            <a:custGeom>
              <a:avLst/>
              <a:gdLst>
                <a:gd name="T0" fmla="*/ 0 w 44"/>
                <a:gd name="T1" fmla="*/ 271463 h 257"/>
                <a:gd name="T2" fmla="*/ 19483 w 44"/>
                <a:gd name="T3" fmla="*/ 271463 h 257"/>
                <a:gd name="T4" fmla="*/ 47625 w 44"/>
                <a:gd name="T5" fmla="*/ 0 h 257"/>
                <a:gd name="T6" fmla="*/ 29224 w 44"/>
                <a:gd name="T7" fmla="*/ 0 h 257"/>
                <a:gd name="T8" fmla="*/ 0 w 44"/>
                <a:gd name="T9" fmla="*/ 271463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7"/>
                <a:gd name="T17" fmla="*/ 44 w 4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7">
                  <a:moveTo>
                    <a:pt x="0" y="257"/>
                  </a:moveTo>
                  <a:lnTo>
                    <a:pt x="18" y="257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4" name="Freeform 787"/>
            <p:cNvSpPr>
              <a:spLocks/>
            </p:cNvSpPr>
            <p:nvPr/>
          </p:nvSpPr>
          <p:spPr bwMode="auto">
            <a:xfrm>
              <a:off x="9023350" y="4689475"/>
              <a:ext cx="20638" cy="19050"/>
            </a:xfrm>
            <a:custGeom>
              <a:avLst/>
              <a:gdLst>
                <a:gd name="T0" fmla="*/ 10319 w 18"/>
                <a:gd name="T1" fmla="*/ 19050 h 18"/>
                <a:gd name="T2" fmla="*/ 20638 w 18"/>
                <a:gd name="T3" fmla="*/ 19050 h 18"/>
                <a:gd name="T4" fmla="*/ 20638 w 18"/>
                <a:gd name="T5" fmla="*/ 9525 h 18"/>
                <a:gd name="T6" fmla="*/ 20638 w 18"/>
                <a:gd name="T7" fmla="*/ 0 h 18"/>
                <a:gd name="T8" fmla="*/ 10319 w 18"/>
                <a:gd name="T9" fmla="*/ 0 h 18"/>
                <a:gd name="T10" fmla="*/ 10319 w 18"/>
                <a:gd name="T11" fmla="*/ 0 h 18"/>
                <a:gd name="T12" fmla="*/ 0 w 18"/>
                <a:gd name="T13" fmla="*/ 0 h 18"/>
                <a:gd name="T14" fmla="*/ 0 w 18"/>
                <a:gd name="T15" fmla="*/ 9525 h 18"/>
                <a:gd name="T16" fmla="*/ 10319 w 18"/>
                <a:gd name="T17" fmla="*/ 19050 h 18"/>
                <a:gd name="T18" fmla="*/ 10319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18"/>
                  </a:move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5" name="Freeform 788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6" name="Freeform 789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7" name="Freeform 790"/>
            <p:cNvSpPr>
              <a:spLocks/>
            </p:cNvSpPr>
            <p:nvPr/>
          </p:nvSpPr>
          <p:spPr bwMode="auto">
            <a:xfrm>
              <a:off x="9053514" y="3397250"/>
              <a:ext cx="85725" cy="330200"/>
            </a:xfrm>
            <a:custGeom>
              <a:avLst/>
              <a:gdLst>
                <a:gd name="T0" fmla="*/ 18447 w 79"/>
                <a:gd name="T1" fmla="*/ 0 h 312"/>
                <a:gd name="T2" fmla="*/ 0 w 79"/>
                <a:gd name="T3" fmla="*/ 0 h 312"/>
                <a:gd name="T4" fmla="*/ 67278 w 79"/>
                <a:gd name="T5" fmla="*/ 330200 h 312"/>
                <a:gd name="T6" fmla="*/ 67278 w 79"/>
                <a:gd name="T7" fmla="*/ 330200 h 312"/>
                <a:gd name="T8" fmla="*/ 85725 w 79"/>
                <a:gd name="T9" fmla="*/ 330200 h 312"/>
                <a:gd name="T10" fmla="*/ 85725 w 79"/>
                <a:gd name="T11" fmla="*/ 330200 h 312"/>
                <a:gd name="T12" fmla="*/ 18447 w 79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312"/>
                <a:gd name="T23" fmla="*/ 79 w 79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312">
                  <a:moveTo>
                    <a:pt x="17" y="0"/>
                  </a:moveTo>
                  <a:lnTo>
                    <a:pt x="0" y="0"/>
                  </a:lnTo>
                  <a:lnTo>
                    <a:pt x="62" y="312"/>
                  </a:lnTo>
                  <a:lnTo>
                    <a:pt x="79" y="3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8" name="Freeform 791"/>
            <p:cNvSpPr>
              <a:spLocks/>
            </p:cNvSpPr>
            <p:nvPr/>
          </p:nvSpPr>
          <p:spPr bwMode="auto">
            <a:xfrm>
              <a:off x="9120188" y="3727451"/>
              <a:ext cx="38100" cy="320675"/>
            </a:xfrm>
            <a:custGeom>
              <a:avLst/>
              <a:gdLst>
                <a:gd name="T0" fmla="*/ 18506 w 35"/>
                <a:gd name="T1" fmla="*/ 0 h 302"/>
                <a:gd name="T2" fmla="*/ 0 w 35"/>
                <a:gd name="T3" fmla="*/ 0 h 302"/>
                <a:gd name="T4" fmla="*/ 18506 w 35"/>
                <a:gd name="T5" fmla="*/ 320675 h 302"/>
                <a:gd name="T6" fmla="*/ 18506 w 35"/>
                <a:gd name="T7" fmla="*/ 320675 h 302"/>
                <a:gd name="T8" fmla="*/ 38100 w 35"/>
                <a:gd name="T9" fmla="*/ 320675 h 302"/>
                <a:gd name="T10" fmla="*/ 38100 w 35"/>
                <a:gd name="T11" fmla="*/ 320675 h 302"/>
                <a:gd name="T12" fmla="*/ 18506 w 35"/>
                <a:gd name="T13" fmla="*/ 0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02"/>
                <a:gd name="T23" fmla="*/ 35 w 35"/>
                <a:gd name="T24" fmla="*/ 302 h 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02">
                  <a:moveTo>
                    <a:pt x="17" y="0"/>
                  </a:moveTo>
                  <a:lnTo>
                    <a:pt x="0" y="0"/>
                  </a:lnTo>
                  <a:lnTo>
                    <a:pt x="17" y="302"/>
                  </a:lnTo>
                  <a:lnTo>
                    <a:pt x="35" y="30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9" name="Freeform 792"/>
            <p:cNvSpPr>
              <a:spLocks/>
            </p:cNvSpPr>
            <p:nvPr/>
          </p:nvSpPr>
          <p:spPr bwMode="auto">
            <a:xfrm>
              <a:off x="9101138" y="4048125"/>
              <a:ext cx="57150" cy="330200"/>
            </a:xfrm>
            <a:custGeom>
              <a:avLst/>
              <a:gdLst>
                <a:gd name="T0" fmla="*/ 57150 w 53"/>
                <a:gd name="T1" fmla="*/ 0 h 312"/>
                <a:gd name="T2" fmla="*/ 37741 w 53"/>
                <a:gd name="T3" fmla="*/ 0 h 312"/>
                <a:gd name="T4" fmla="*/ 0 w 53"/>
                <a:gd name="T5" fmla="*/ 319617 h 312"/>
                <a:gd name="T6" fmla="*/ 0 w 53"/>
                <a:gd name="T7" fmla="*/ 319617 h 312"/>
                <a:gd name="T8" fmla="*/ 19409 w 53"/>
                <a:gd name="T9" fmla="*/ 330200 h 312"/>
                <a:gd name="T10" fmla="*/ 19409 w 53"/>
                <a:gd name="T11" fmla="*/ 319617 h 312"/>
                <a:gd name="T12" fmla="*/ 57150 w 53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12"/>
                <a:gd name="T23" fmla="*/ 53 w 53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12">
                  <a:moveTo>
                    <a:pt x="53" y="0"/>
                  </a:moveTo>
                  <a:lnTo>
                    <a:pt x="35" y="0"/>
                  </a:lnTo>
                  <a:lnTo>
                    <a:pt x="0" y="302"/>
                  </a:lnTo>
                  <a:lnTo>
                    <a:pt x="18" y="312"/>
                  </a:lnTo>
                  <a:lnTo>
                    <a:pt x="18" y="302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0" name="Freeform 793"/>
            <p:cNvSpPr>
              <a:spLocks/>
            </p:cNvSpPr>
            <p:nvPr/>
          </p:nvSpPr>
          <p:spPr bwMode="auto">
            <a:xfrm>
              <a:off x="9023350" y="4367214"/>
              <a:ext cx="96838" cy="331787"/>
            </a:xfrm>
            <a:custGeom>
              <a:avLst/>
              <a:gdLst>
                <a:gd name="T0" fmla="*/ 96838 w 89"/>
                <a:gd name="T1" fmla="*/ 10634 h 312"/>
                <a:gd name="T2" fmla="*/ 77253 w 89"/>
                <a:gd name="T3" fmla="*/ 0 h 312"/>
                <a:gd name="T4" fmla="*/ 0 w 89"/>
                <a:gd name="T5" fmla="*/ 322216 h 312"/>
                <a:gd name="T6" fmla="*/ 19585 w 89"/>
                <a:gd name="T7" fmla="*/ 331787 h 312"/>
                <a:gd name="T8" fmla="*/ 96838 w 89"/>
                <a:gd name="T9" fmla="*/ 106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2"/>
                <a:gd name="T17" fmla="*/ 89 w 89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2">
                  <a:moveTo>
                    <a:pt x="89" y="10"/>
                  </a:moveTo>
                  <a:lnTo>
                    <a:pt x="71" y="0"/>
                  </a:lnTo>
                  <a:lnTo>
                    <a:pt x="0" y="303"/>
                  </a:lnTo>
                  <a:lnTo>
                    <a:pt x="18" y="312"/>
                  </a:lnTo>
                  <a:lnTo>
                    <a:pt x="8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1" name="Oval 794"/>
            <p:cNvSpPr>
              <a:spLocks noChangeArrowheads="1"/>
            </p:cNvSpPr>
            <p:nvPr/>
          </p:nvSpPr>
          <p:spPr bwMode="auto">
            <a:xfrm>
              <a:off x="8861425" y="3270251"/>
              <a:ext cx="401638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2" name="Oval 795"/>
            <p:cNvSpPr>
              <a:spLocks noChangeArrowheads="1"/>
            </p:cNvSpPr>
            <p:nvPr/>
          </p:nvSpPr>
          <p:spPr bwMode="auto">
            <a:xfrm>
              <a:off x="8859838" y="327025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3" name="Rectangle 796"/>
            <p:cNvSpPr>
              <a:spLocks noChangeArrowheads="1"/>
            </p:cNvSpPr>
            <p:nvPr/>
          </p:nvSpPr>
          <p:spPr bwMode="auto">
            <a:xfrm>
              <a:off x="8945563" y="3328988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JFK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194" name="Freeform 797"/>
            <p:cNvSpPr>
              <a:spLocks/>
            </p:cNvSpPr>
            <p:nvPr/>
          </p:nvSpPr>
          <p:spPr bwMode="auto">
            <a:xfrm>
              <a:off x="7786688" y="4630738"/>
              <a:ext cx="17462" cy="19050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9525 h 18"/>
                <a:gd name="T4" fmla="*/ 0 w 17"/>
                <a:gd name="T5" fmla="*/ 9525 h 18"/>
                <a:gd name="T6" fmla="*/ 9245 w 17"/>
                <a:gd name="T7" fmla="*/ 19050 h 18"/>
                <a:gd name="T8" fmla="*/ 9245 w 17"/>
                <a:gd name="T9" fmla="*/ 9525 h 18"/>
                <a:gd name="T10" fmla="*/ 17462 w 17"/>
                <a:gd name="T11" fmla="*/ 9525 h 18"/>
                <a:gd name="T12" fmla="*/ 9245 w 17"/>
                <a:gd name="T13" fmla="*/ 0 h 18"/>
                <a:gd name="T14" fmla="*/ 9245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0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9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5" name="Freeform 798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6" name="Freeform 799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7" name="Freeform 800"/>
            <p:cNvSpPr>
              <a:spLocks/>
            </p:cNvSpPr>
            <p:nvPr/>
          </p:nvSpPr>
          <p:spPr bwMode="auto">
            <a:xfrm>
              <a:off x="8629650" y="4970464"/>
              <a:ext cx="355600" cy="47625"/>
            </a:xfrm>
            <a:custGeom>
              <a:avLst/>
              <a:gdLst>
                <a:gd name="T0" fmla="*/ 355600 w 327"/>
                <a:gd name="T1" fmla="*/ 19050 h 45"/>
                <a:gd name="T2" fmla="*/ 355600 w 327"/>
                <a:gd name="T3" fmla="*/ 0 h 45"/>
                <a:gd name="T4" fmla="*/ 0 w 327"/>
                <a:gd name="T5" fmla="*/ 28575 h 45"/>
                <a:gd name="T6" fmla="*/ 0 w 327"/>
                <a:gd name="T7" fmla="*/ 28575 h 45"/>
                <a:gd name="T8" fmla="*/ 0 w 327"/>
                <a:gd name="T9" fmla="*/ 47625 h 45"/>
                <a:gd name="T10" fmla="*/ 0 w 327"/>
                <a:gd name="T11" fmla="*/ 47625 h 45"/>
                <a:gd name="T12" fmla="*/ 355600 w 327"/>
                <a:gd name="T13" fmla="*/ 1905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45"/>
                <a:gd name="T23" fmla="*/ 327 w 32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45">
                  <a:moveTo>
                    <a:pt x="327" y="18"/>
                  </a:moveTo>
                  <a:lnTo>
                    <a:pt x="327" y="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3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8" name="Freeform 801"/>
            <p:cNvSpPr>
              <a:spLocks/>
            </p:cNvSpPr>
            <p:nvPr/>
          </p:nvSpPr>
          <p:spPr bwMode="auto">
            <a:xfrm>
              <a:off x="8467726" y="4979988"/>
              <a:ext cx="161925" cy="38100"/>
            </a:xfrm>
            <a:custGeom>
              <a:avLst/>
              <a:gdLst>
                <a:gd name="T0" fmla="*/ 161925 w 150"/>
                <a:gd name="T1" fmla="*/ 38100 h 36"/>
                <a:gd name="T2" fmla="*/ 161925 w 150"/>
                <a:gd name="T3" fmla="*/ 19050 h 36"/>
                <a:gd name="T4" fmla="*/ 0 w 150"/>
                <a:gd name="T5" fmla="*/ 0 h 36"/>
                <a:gd name="T6" fmla="*/ 0 w 150"/>
                <a:gd name="T7" fmla="*/ 0 h 36"/>
                <a:gd name="T8" fmla="*/ 0 w 150"/>
                <a:gd name="T9" fmla="*/ 19050 h 36"/>
                <a:gd name="T10" fmla="*/ 0 w 150"/>
                <a:gd name="T11" fmla="*/ 19050 h 36"/>
                <a:gd name="T12" fmla="*/ 161925 w 150"/>
                <a:gd name="T13" fmla="*/ 381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36"/>
                <a:gd name="T23" fmla="*/ 150 w 15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36">
                  <a:moveTo>
                    <a:pt x="150" y="36"/>
                  </a:moveTo>
                  <a:lnTo>
                    <a:pt x="150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9" name="Freeform 802"/>
            <p:cNvSpPr>
              <a:spLocks/>
            </p:cNvSpPr>
            <p:nvPr/>
          </p:nvSpPr>
          <p:spPr bwMode="auto">
            <a:xfrm>
              <a:off x="8304213" y="4940300"/>
              <a:ext cx="163512" cy="58738"/>
            </a:xfrm>
            <a:custGeom>
              <a:avLst/>
              <a:gdLst>
                <a:gd name="T0" fmla="*/ 163512 w 150"/>
                <a:gd name="T1" fmla="*/ 58738 h 55"/>
                <a:gd name="T2" fmla="*/ 163512 w 150"/>
                <a:gd name="T3" fmla="*/ 39515 h 55"/>
                <a:gd name="T4" fmla="*/ 0 w 150"/>
                <a:gd name="T5" fmla="*/ 0 h 55"/>
                <a:gd name="T6" fmla="*/ 9811 w 150"/>
                <a:gd name="T7" fmla="*/ 0 h 55"/>
                <a:gd name="T8" fmla="*/ 0 w 150"/>
                <a:gd name="T9" fmla="*/ 19223 h 55"/>
                <a:gd name="T10" fmla="*/ 0 w 150"/>
                <a:gd name="T11" fmla="*/ 19223 h 55"/>
                <a:gd name="T12" fmla="*/ 163512 w 150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55"/>
                <a:gd name="T23" fmla="*/ 150 w 15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55">
                  <a:moveTo>
                    <a:pt x="150" y="55"/>
                  </a:moveTo>
                  <a:lnTo>
                    <a:pt x="150" y="37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0" name="Freeform 803"/>
            <p:cNvSpPr>
              <a:spLocks/>
            </p:cNvSpPr>
            <p:nvPr/>
          </p:nvSpPr>
          <p:spPr bwMode="auto">
            <a:xfrm>
              <a:off x="8159750" y="4892676"/>
              <a:ext cx="153988" cy="66675"/>
            </a:xfrm>
            <a:custGeom>
              <a:avLst/>
              <a:gdLst>
                <a:gd name="T0" fmla="*/ 144228 w 142"/>
                <a:gd name="T1" fmla="*/ 66675 h 64"/>
                <a:gd name="T2" fmla="*/ 153988 w 142"/>
                <a:gd name="T3" fmla="*/ 47923 h 64"/>
                <a:gd name="T4" fmla="*/ 9760 w 142"/>
                <a:gd name="T5" fmla="*/ 0 h 64"/>
                <a:gd name="T6" fmla="*/ 9760 w 142"/>
                <a:gd name="T7" fmla="*/ 0 h 64"/>
                <a:gd name="T8" fmla="*/ 0 w 142"/>
                <a:gd name="T9" fmla="*/ 19794 h 64"/>
                <a:gd name="T10" fmla="*/ 0 w 142"/>
                <a:gd name="T11" fmla="*/ 19794 h 64"/>
                <a:gd name="T12" fmla="*/ 144228 w 142"/>
                <a:gd name="T13" fmla="*/ 6667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64"/>
                <a:gd name="T23" fmla="*/ 142 w 1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64">
                  <a:moveTo>
                    <a:pt x="133" y="64"/>
                  </a:moveTo>
                  <a:lnTo>
                    <a:pt x="142" y="46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1" name="Freeform 804"/>
            <p:cNvSpPr>
              <a:spLocks/>
            </p:cNvSpPr>
            <p:nvPr/>
          </p:nvSpPr>
          <p:spPr bwMode="auto">
            <a:xfrm>
              <a:off x="8016875" y="4814889"/>
              <a:ext cx="152400" cy="96837"/>
            </a:xfrm>
            <a:custGeom>
              <a:avLst/>
              <a:gdLst>
                <a:gd name="T0" fmla="*/ 142672 w 141"/>
                <a:gd name="T1" fmla="*/ 96837 h 92"/>
                <a:gd name="T2" fmla="*/ 152400 w 141"/>
                <a:gd name="T3" fmla="*/ 76838 h 92"/>
                <a:gd name="T4" fmla="*/ 9728 w 141"/>
                <a:gd name="T5" fmla="*/ 0 h 92"/>
                <a:gd name="T6" fmla="*/ 9728 w 141"/>
                <a:gd name="T7" fmla="*/ 0 h 92"/>
                <a:gd name="T8" fmla="*/ 0 w 141"/>
                <a:gd name="T9" fmla="*/ 18946 h 92"/>
                <a:gd name="T10" fmla="*/ 0 w 141"/>
                <a:gd name="T11" fmla="*/ 18946 h 92"/>
                <a:gd name="T12" fmla="*/ 142672 w 141"/>
                <a:gd name="T13" fmla="*/ 9683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92"/>
                <a:gd name="T23" fmla="*/ 141 w 14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92">
                  <a:moveTo>
                    <a:pt x="132" y="92"/>
                  </a:moveTo>
                  <a:lnTo>
                    <a:pt x="141" y="73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2" name="Freeform 805"/>
            <p:cNvSpPr>
              <a:spLocks/>
            </p:cNvSpPr>
            <p:nvPr/>
          </p:nvSpPr>
          <p:spPr bwMode="auto">
            <a:xfrm>
              <a:off x="7881938" y="4727576"/>
              <a:ext cx="144462" cy="106363"/>
            </a:xfrm>
            <a:custGeom>
              <a:avLst/>
              <a:gdLst>
                <a:gd name="T0" fmla="*/ 134686 w 133"/>
                <a:gd name="T1" fmla="*/ 106363 h 101"/>
                <a:gd name="T2" fmla="*/ 144462 w 133"/>
                <a:gd name="T3" fmla="*/ 87407 h 101"/>
                <a:gd name="T4" fmla="*/ 19551 w 133"/>
                <a:gd name="T5" fmla="*/ 0 h 101"/>
                <a:gd name="T6" fmla="*/ 19551 w 133"/>
                <a:gd name="T7" fmla="*/ 0 h 101"/>
                <a:gd name="T8" fmla="*/ 0 w 133"/>
                <a:gd name="T9" fmla="*/ 20009 h 101"/>
                <a:gd name="T10" fmla="*/ 9776 w 133"/>
                <a:gd name="T11" fmla="*/ 20009 h 101"/>
                <a:gd name="T12" fmla="*/ 134686 w 133"/>
                <a:gd name="T13" fmla="*/ 10636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01"/>
                <a:gd name="T23" fmla="*/ 133 w 13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01">
                  <a:moveTo>
                    <a:pt x="124" y="101"/>
                  </a:moveTo>
                  <a:lnTo>
                    <a:pt x="133" y="83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2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3" name="Freeform 806"/>
            <p:cNvSpPr>
              <a:spLocks/>
            </p:cNvSpPr>
            <p:nvPr/>
          </p:nvSpPr>
          <p:spPr bwMode="auto">
            <a:xfrm>
              <a:off x="7777164" y="4621213"/>
              <a:ext cx="123825" cy="125412"/>
            </a:xfrm>
            <a:custGeom>
              <a:avLst/>
              <a:gdLst>
                <a:gd name="T0" fmla="*/ 104444 w 115"/>
                <a:gd name="T1" fmla="*/ 125412 h 119"/>
                <a:gd name="T2" fmla="*/ 123825 w 115"/>
                <a:gd name="T3" fmla="*/ 105388 h 119"/>
                <a:gd name="T4" fmla="*/ 19381 w 115"/>
                <a:gd name="T5" fmla="*/ 0 h 119"/>
                <a:gd name="T6" fmla="*/ 0 w 115"/>
                <a:gd name="T7" fmla="*/ 18970 h 119"/>
                <a:gd name="T8" fmla="*/ 104444 w 115"/>
                <a:gd name="T9" fmla="*/ 125412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9"/>
                <a:gd name="T17" fmla="*/ 115 w 115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9">
                  <a:moveTo>
                    <a:pt x="97" y="119"/>
                  </a:moveTo>
                  <a:lnTo>
                    <a:pt x="115" y="10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9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4" name="Oval 807"/>
            <p:cNvSpPr>
              <a:spLocks noChangeArrowheads="1"/>
            </p:cNvSpPr>
            <p:nvPr/>
          </p:nvSpPr>
          <p:spPr bwMode="auto">
            <a:xfrm>
              <a:off x="9158289" y="26590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5" name="Oval 808"/>
            <p:cNvSpPr>
              <a:spLocks noChangeArrowheads="1"/>
            </p:cNvSpPr>
            <p:nvPr/>
          </p:nvSpPr>
          <p:spPr bwMode="auto">
            <a:xfrm>
              <a:off x="9156700" y="2657476"/>
              <a:ext cx="406400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6" name="Rectangle 809"/>
            <p:cNvSpPr>
              <a:spLocks noChangeArrowheads="1"/>
            </p:cNvSpPr>
            <p:nvPr/>
          </p:nvSpPr>
          <p:spPr bwMode="auto">
            <a:xfrm>
              <a:off x="9228138" y="2716213"/>
              <a:ext cx="24846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BOS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07" name="Oval 810"/>
            <p:cNvSpPr>
              <a:spLocks noChangeArrowheads="1"/>
            </p:cNvSpPr>
            <p:nvPr/>
          </p:nvSpPr>
          <p:spPr bwMode="auto">
            <a:xfrm>
              <a:off x="8783639" y="4854576"/>
              <a:ext cx="403225" cy="250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8" name="Oval 811"/>
            <p:cNvSpPr>
              <a:spLocks noChangeArrowheads="1"/>
            </p:cNvSpPr>
            <p:nvPr/>
          </p:nvSpPr>
          <p:spPr bwMode="auto">
            <a:xfrm>
              <a:off x="8783638" y="485140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9" name="Rectangle 812"/>
            <p:cNvSpPr>
              <a:spLocks noChangeArrowheads="1"/>
            </p:cNvSpPr>
            <p:nvPr/>
          </p:nvSpPr>
          <p:spPr bwMode="auto">
            <a:xfrm>
              <a:off x="8851900" y="4914900"/>
              <a:ext cx="247650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MIA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0" name="Oval 813"/>
            <p:cNvSpPr>
              <a:spLocks noChangeArrowheads="1"/>
            </p:cNvSpPr>
            <p:nvPr/>
          </p:nvSpPr>
          <p:spPr bwMode="auto">
            <a:xfrm>
              <a:off x="7813676" y="29892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1" name="Oval 814"/>
            <p:cNvSpPr>
              <a:spLocks noChangeArrowheads="1"/>
            </p:cNvSpPr>
            <p:nvPr/>
          </p:nvSpPr>
          <p:spPr bwMode="auto">
            <a:xfrm>
              <a:off x="7813676" y="2987676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2" name="Rectangle 815"/>
            <p:cNvSpPr>
              <a:spLocks noChangeArrowheads="1"/>
            </p:cNvSpPr>
            <p:nvPr/>
          </p:nvSpPr>
          <p:spPr bwMode="auto">
            <a:xfrm>
              <a:off x="7872413" y="3036888"/>
              <a:ext cx="270908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ORD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3" name="Oval 816"/>
            <p:cNvSpPr>
              <a:spLocks noChangeArrowheads="1"/>
            </p:cNvSpPr>
            <p:nvPr/>
          </p:nvSpPr>
          <p:spPr bwMode="auto">
            <a:xfrm>
              <a:off x="6086476" y="4437063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4" name="Oval 817"/>
            <p:cNvSpPr>
              <a:spLocks noChangeArrowheads="1"/>
            </p:cNvSpPr>
            <p:nvPr/>
          </p:nvSpPr>
          <p:spPr bwMode="auto">
            <a:xfrm>
              <a:off x="6086476" y="4433888"/>
              <a:ext cx="404813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5" name="Rectangle 818"/>
            <p:cNvSpPr>
              <a:spLocks noChangeArrowheads="1"/>
            </p:cNvSpPr>
            <p:nvPr/>
          </p:nvSpPr>
          <p:spPr bwMode="auto">
            <a:xfrm>
              <a:off x="6156325" y="4495800"/>
              <a:ext cx="26449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LAX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6" name="Oval 819"/>
            <p:cNvSpPr>
              <a:spLocks noChangeArrowheads="1"/>
            </p:cNvSpPr>
            <p:nvPr/>
          </p:nvSpPr>
          <p:spPr bwMode="auto">
            <a:xfrm>
              <a:off x="7335839" y="4300538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7" name="Oval 820"/>
            <p:cNvSpPr>
              <a:spLocks noChangeArrowheads="1"/>
            </p:cNvSpPr>
            <p:nvPr/>
          </p:nvSpPr>
          <p:spPr bwMode="auto">
            <a:xfrm>
              <a:off x="7334251" y="4298951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8" name="Rectangle 821"/>
            <p:cNvSpPr>
              <a:spLocks noChangeArrowheads="1"/>
            </p:cNvSpPr>
            <p:nvPr/>
          </p:nvSpPr>
          <p:spPr bwMode="auto">
            <a:xfrm>
              <a:off x="7392989" y="4356100"/>
              <a:ext cx="2825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DFW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9" name="Oval 822"/>
            <p:cNvSpPr>
              <a:spLocks noChangeArrowheads="1"/>
            </p:cNvSpPr>
            <p:nvPr/>
          </p:nvSpPr>
          <p:spPr bwMode="auto">
            <a:xfrm>
              <a:off x="5991226" y="370681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0" name="Oval 823"/>
            <p:cNvSpPr>
              <a:spLocks noChangeArrowheads="1"/>
            </p:cNvSpPr>
            <p:nvPr/>
          </p:nvSpPr>
          <p:spPr bwMode="auto">
            <a:xfrm>
              <a:off x="5989638" y="3706813"/>
              <a:ext cx="406400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1" name="Rectangle 824"/>
            <p:cNvSpPr>
              <a:spLocks noChangeArrowheads="1"/>
            </p:cNvSpPr>
            <p:nvPr/>
          </p:nvSpPr>
          <p:spPr bwMode="auto">
            <a:xfrm>
              <a:off x="6069014" y="3765550"/>
              <a:ext cx="2317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SFO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3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Oval 150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Iteration 5</a:t>
            </a:r>
          </a:p>
        </p:txBody>
      </p:sp>
      <p:sp>
        <p:nvSpPr>
          <p:cNvPr id="21510" name="Freeform 3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4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Freeform 6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Freeform 7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8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9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0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1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2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13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14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15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17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Freeform 18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19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Freeform 20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Freeform 21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Freeform 22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Freeform 23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Freeform 24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Freeform 25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Freeform 26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Freeform 27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Freeform 28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Freeform 29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Freeform 30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Freeform 31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Freeform 33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Freeform 34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Freeform 35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Freeform 36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Freeform 37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Freeform 38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Freeform 39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Freeform 40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Freeform 41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Freeform 42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Freeform 43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Freeform 44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Freeform 45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Freeform 46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Freeform 48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Freeform 49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Freeform 50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Freeform 51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9" name="Freeform 52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0" name="Freeform 53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Freeform 54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Freeform 55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Freeform 56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Freeform 57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Freeform 58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Freeform 59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Freeform 60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Freeform 61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Freeform 62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Freeform 63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Freeform 64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Freeform 65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Freeform 67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Freeform 68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Freeform 69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Freeform 70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Freeform 71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9" name="Freeform 72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0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Freeform 74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Freeform 75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Freeform 76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4" name="Freeform 77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5" name="Freeform 78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6" name="Freeform 79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7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8" name="Freeform 81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9" name="Freeform 82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0" name="Freeform 83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1" name="Freeform 84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2" name="Freeform 85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3" name="Freeform 86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4" name="Freeform 87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5" name="Freeform 88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Freeform 89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7" name="Freeform 90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8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9" name="Freeform 92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0" name="Freeform 93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1" name="Freeform 94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2" name="Freeform 95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3" name="Freeform 96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4" name="Freeform 97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5" name="Freeform 98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" name="Freeform 99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" name="Freeform 101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" name="Freeform 102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Freeform 103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" name="Freeform 104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" name="Freeform 105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3" name="Freeform 106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4" name="Freeform 107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5" name="Rectangle 108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6" name="Freeform 109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7" name="Freeform 110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8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9" name="Freeform 112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0" name="Freeform 113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1" name="Freeform 114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2" name="Freeform 115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3" name="Freeform 116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4" name="Freeform 117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5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6" name="Freeform 119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7" name="Freeform 120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8" name="Freeform 121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9" name="Freeform 122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0" name="Freeform 123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1" name="Freeform 124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2" name="Freeform 125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3" name="Rectangle 126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34" name="Freeform 127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5" name="Freeform 128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6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7" name="Freeform 130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8" name="Freeform 131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9" name="Freeform 132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0" name="Freeform 133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1" name="Freeform 134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2" name="Oval 135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43" name="Oval 136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44" name="Rectangle 137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45" name="Freeform 138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6" name="Freeform 139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7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8" name="Freeform 141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9" name="Freeform 142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0" name="Freeform 143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1" name="Freeform 144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4" name="Freeform 147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6" name="Oval 152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57" name="Oval 153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58" name="Rectangle 154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59" name="Oval 155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0" name="Oval 156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1" name="Rectangle 157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62" name="Oval 158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3" name="Oval 159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4" name="Rectangle 160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65" name="Oval 161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6" name="Oval 162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7" name="Rectangle 163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68" name="Oval 164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9" name="Oval 165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0" name="Rectangle 166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71" name="Rectangle 167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2" name="Rectangle 168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4" name="Rectangle 170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75" name="Rectangle 171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76" name="Rectangle 172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7" name="Rectangle 173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9" name="Rectangle 175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80" name="Rectangle 176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81" name="Rectangle 177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2" name="Rectangle 178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3" name="Rectangle 179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4" name="Rectangle 180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85" name="Rectangle 181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86" name="Rectangle 182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7" name="Rectangle 183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8" name="Rectangle 184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9" name="Rectangle 185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91" name="Rectangle 187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2" name="Rectangle 188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3" name="Rectangle 189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4" name="Rectangle 190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95" name="Rectangle 191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696" name="Rectangle 192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7" name="Rectangle 193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8" name="Rectangle 194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9" name="Rectangle 195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1700" name="Rectangle 196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21701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702" name="AutoShape 198"/>
          <p:cNvCxnSpPr>
            <a:cxnSpLocks noChangeShapeType="1"/>
            <a:stCxn id="21657" idx="1"/>
            <a:endCxn id="21660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3" name="AutoShape 199"/>
          <p:cNvCxnSpPr>
            <a:cxnSpLocks noChangeShapeType="1"/>
            <a:stCxn id="21657" idx="3"/>
            <a:endCxn id="21669" idx="2"/>
          </p:cNvCxnSpPr>
          <p:nvPr/>
        </p:nvCxnSpPr>
        <p:spPr bwMode="auto">
          <a:xfrm rot="16200000" flipV="1">
            <a:off x="4156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4" name="AutoShape 200"/>
          <p:cNvCxnSpPr>
            <a:cxnSpLocks noChangeShapeType="1"/>
            <a:stCxn id="21643" idx="3"/>
            <a:endCxn id="21663" idx="7"/>
          </p:cNvCxnSpPr>
          <p:nvPr/>
        </p:nvCxnSpPr>
        <p:spPr bwMode="auto">
          <a:xfrm rot="5400000">
            <a:off x="4944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5" name="AutoShape 201"/>
          <p:cNvCxnSpPr>
            <a:cxnSpLocks noChangeShapeType="1"/>
            <a:stCxn id="21643" idx="2"/>
            <a:endCxn id="21660" idx="5"/>
          </p:cNvCxnSpPr>
          <p:nvPr/>
        </p:nvCxnSpPr>
        <p:spPr bwMode="auto">
          <a:xfrm rot="10800000">
            <a:off x="6759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06" name="AutoShape 202"/>
          <p:cNvCxnSpPr>
            <a:cxnSpLocks noChangeShapeType="1"/>
            <a:stCxn id="21663" idx="7"/>
            <a:endCxn id="21666" idx="2"/>
          </p:cNvCxnSpPr>
          <p:nvPr/>
        </p:nvCxnSpPr>
        <p:spPr bwMode="auto">
          <a:xfrm rot="-5400000">
            <a:off x="4179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779" name="AutoShape 203"/>
          <p:cNvCxnSpPr>
            <a:cxnSpLocks noChangeShapeType="1"/>
            <a:stCxn id="21508" idx="2"/>
            <a:endCxn id="21668" idx="7"/>
          </p:cNvCxnSpPr>
          <p:nvPr/>
        </p:nvCxnSpPr>
        <p:spPr bwMode="auto">
          <a:xfrm rot="10800000" flipV="1">
            <a:off x="3144838" y="1724026"/>
            <a:ext cx="5561012" cy="1711325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780" name="AutoShape 204"/>
          <p:cNvCxnSpPr>
            <a:cxnSpLocks noChangeShapeType="1"/>
            <a:stCxn id="21508" idx="6"/>
            <a:endCxn id="21662" idx="5"/>
          </p:cNvCxnSpPr>
          <p:nvPr/>
        </p:nvCxnSpPr>
        <p:spPr bwMode="auto">
          <a:xfrm flipH="1">
            <a:off x="3330576" y="1724026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782" name="AutoShape 206"/>
          <p:cNvCxnSpPr>
            <a:cxnSpLocks noChangeShapeType="1"/>
            <a:stCxn id="21715" idx="2"/>
            <a:endCxn id="21666" idx="7"/>
          </p:cNvCxnSpPr>
          <p:nvPr/>
        </p:nvCxnSpPr>
        <p:spPr bwMode="auto">
          <a:xfrm flipH="1">
            <a:off x="5815013" y="1724026"/>
            <a:ext cx="2919412" cy="273367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783" name="AutoShape 207"/>
          <p:cNvCxnSpPr>
            <a:cxnSpLocks noChangeShapeType="1"/>
            <a:stCxn id="21715" idx="1"/>
            <a:endCxn id="21660" idx="7"/>
          </p:cNvCxnSpPr>
          <p:nvPr/>
        </p:nvCxnSpPr>
        <p:spPr bwMode="auto">
          <a:xfrm rot="-5400000" flipH="1" flipV="1">
            <a:off x="7527926" y="800101"/>
            <a:ext cx="555625" cy="2092325"/>
          </a:xfrm>
          <a:prstGeom prst="curvedConnector3">
            <a:avLst>
              <a:gd name="adj1" fmla="val -18005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711" name="Group 208"/>
          <p:cNvGrpSpPr>
            <a:grpSpLocks/>
          </p:cNvGrpSpPr>
          <p:nvPr/>
        </p:nvGrpSpPr>
        <p:grpSpPr bwMode="auto">
          <a:xfrm>
            <a:off x="8734425" y="1503364"/>
            <a:ext cx="800100" cy="439737"/>
            <a:chOff x="4542" y="947"/>
            <a:chExt cx="504" cy="277"/>
          </a:xfrm>
        </p:grpSpPr>
        <p:sp>
          <p:nvSpPr>
            <p:cNvPr id="21715" name="Oval 149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716" name="Rectangle 151"/>
            <p:cNvSpPr>
              <a:spLocks noChangeArrowheads="1"/>
            </p:cNvSpPr>
            <p:nvPr/>
          </p:nvSpPr>
          <p:spPr bwMode="auto">
            <a:xfrm>
              <a:off x="4655" y="1002"/>
              <a:ext cx="29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900">
                  <a:solidFill>
                    <a:srgbClr val="0000FF"/>
                  </a:solidFill>
                  <a:latin typeface="Times New Roman" panose="02020603050405020304" pitchFamily="18" charset="0"/>
                </a:rPr>
                <a:t>BOS</a:t>
              </a:r>
              <a:endParaRPr lang="en-US" altLang="en-US" b="1">
                <a:latin typeface="Times" panose="02020603050405020304" pitchFamily="18" charset="0"/>
              </a:endParaRPr>
            </a:p>
          </p:txBody>
        </p:sp>
      </p:grpSp>
      <p:cxnSp>
        <p:nvCxnSpPr>
          <p:cNvPr id="21712" name="AutoShape 210"/>
          <p:cNvCxnSpPr>
            <a:cxnSpLocks noChangeShapeType="1"/>
          </p:cNvCxnSpPr>
          <p:nvPr/>
        </p:nvCxnSpPr>
        <p:spPr bwMode="auto">
          <a:xfrm rot="-5400000" flipH="1" flipV="1">
            <a:off x="3917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13" name="AutoShape 211"/>
          <p:cNvCxnSpPr>
            <a:cxnSpLocks noChangeShapeType="1"/>
          </p:cNvCxnSpPr>
          <p:nvPr/>
        </p:nvCxnSpPr>
        <p:spPr bwMode="auto">
          <a:xfrm flipH="1" flipV="1">
            <a:off x="2862264" y="3836989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14" name="AutoShape 202"/>
          <p:cNvCxnSpPr>
            <a:cxnSpLocks noChangeShapeType="1"/>
          </p:cNvCxnSpPr>
          <p:nvPr/>
        </p:nvCxnSpPr>
        <p:spPr bwMode="auto">
          <a:xfrm rot="5400000">
            <a:off x="3666332" y="2242345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280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Oval 2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Iteration 6</a:t>
            </a:r>
          </a:p>
        </p:txBody>
      </p:sp>
      <p:sp>
        <p:nvSpPr>
          <p:cNvPr id="22534" name="Freeform 4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5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6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7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8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9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Freeform 10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11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Freeform 12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13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14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15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Freeform 16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Freeform 17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Freeform 18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Freeform 19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Freeform 20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Freeform 21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Freeform 22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23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24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Freeform 25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Freeform 26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Freeform 27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Freeform 28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Freeform 29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30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Freeform 31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Freeform 32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Freeform 33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Freeform 34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Freeform 35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Freeform 36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Freeform 37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Freeform 38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39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Freeform 40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Freeform 41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Freeform 42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Freeform 43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Freeform 44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Freeform 45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Freeform 46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7" name="Freeform 47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8" name="Freeform 48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Freeform 49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Freeform 50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Freeform 51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Freeform 52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Freeform 53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Freeform 54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Freeform 55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Freeform 56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Freeform 57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Freeform 58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Freeform 59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Freeform 60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Freeform 61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Freeform 62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3" name="Freeform 63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4" name="Freeform 64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5" name="Freeform 65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6" name="Freeform 66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7" name="Freeform 67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8" name="Freeform 68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9" name="Freeform 69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Freeform 70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Freeform 71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2" name="Freeform 72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3" name="Freeform 73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4" name="Freeform 74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Freeform 75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6" name="Freeform 76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7" name="Freeform 77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8" name="Freeform 78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9" name="Freeform 79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0" name="Freeform 80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Freeform 81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Freeform 82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Freeform 83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Freeform 84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5" name="Freeform 85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6" name="Freeform 86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7" name="Freeform 87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Freeform 88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Freeform 89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0" name="Freeform 90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1" name="Freeform 91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2" name="Freeform 92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3" name="Freeform 93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4" name="Freeform 94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5" name="Freeform 95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6" name="Freeform 96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7" name="Freeform 97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8" name="Freeform 98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9" name="Freeform 99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0" name="Freeform 100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" name="Freeform 101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2" name="Freeform 102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" name="Freeform 103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" name="Freeform 104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5" name="Freeform 105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6" name="Freeform 106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7" name="Freeform 107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" name="Freeform 108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9" name="Rectangle 109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40" name="Freeform 110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" name="Freeform 111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" name="Freeform 112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3" name="Freeform 113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4" name="Freeform 114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5" name="Freeform 115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6" name="Freeform 116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7" name="Freeform 117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8" name="Freeform 118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9" name="Freeform 119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0" name="Freeform 120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1" name="Freeform 121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2" name="Freeform 122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3" name="Freeform 123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4" name="Freeform 124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5" name="Freeform 125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6" name="Freeform 126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7" name="Rectangle 127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58" name="Freeform 128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9" name="Freeform 129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0" name="Freeform 130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1" name="Freeform 131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2" name="Freeform 132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3" name="Freeform 133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4" name="Freeform 134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5" name="Freeform 135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6" name="Oval 136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67" name="Oval 137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68" name="Rectangle 138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69" name="Freeform 139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0" name="Freeform 140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1" name="Freeform 141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2" name="Freeform 142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3" name="Freeform 143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4" name="Freeform 144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5" name="Freeform 145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6" name="Freeform 146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7" name="Freeform 147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8" name="Freeform 148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9" name="Freeform 149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80" name="Oval 150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1" name="Oval 151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2" name="Rectangle 152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83" name="Oval 153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4" name="Oval 154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5" name="Rectangle 155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86" name="Oval 156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7" name="Oval 157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88" name="Rectangle 158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89" name="Oval 159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0" name="Oval 160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1" name="Rectangle 161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92" name="Oval 162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3" name="Oval 163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4" name="Rectangle 164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95" name="Rectangle 165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6" name="Rectangle 166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7" name="Rectangle 167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98" name="Rectangle 168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699" name="Rectangle 169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00" name="Rectangle 170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1" name="Rectangle 171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2" name="Rectangle 172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3" name="Rectangle 173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04" name="Rectangle 174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05" name="Rectangle 175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6" name="Rectangle 176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7" name="Rectangle 177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08" name="Rectangle 178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09" name="Rectangle 179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10" name="Rectangle 180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1" name="Rectangle 181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2" name="Rectangle 182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3" name="Rectangle 183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14" name="Rectangle 184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15" name="Rectangle 185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6" name="Rectangle 186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7" name="Rectangle 187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18" name="Rectangle 188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19" name="Rectangle 189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20" name="Rectangle 190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21" name="Rectangle 191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22" name="Rectangle 192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23" name="Rectangle 193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2724" name="Rectangle 194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22725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26" name="AutoShape 196"/>
          <p:cNvCxnSpPr>
            <a:cxnSpLocks noChangeShapeType="1"/>
            <a:stCxn id="22681" idx="1"/>
            <a:endCxn id="22684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27" name="AutoShape 197"/>
          <p:cNvCxnSpPr>
            <a:cxnSpLocks noChangeShapeType="1"/>
            <a:stCxn id="22681" idx="3"/>
            <a:endCxn id="22693" idx="2"/>
          </p:cNvCxnSpPr>
          <p:nvPr/>
        </p:nvCxnSpPr>
        <p:spPr bwMode="auto">
          <a:xfrm rot="16200000" flipV="1">
            <a:off x="4156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28" name="AutoShape 198"/>
          <p:cNvCxnSpPr>
            <a:cxnSpLocks noChangeShapeType="1"/>
            <a:stCxn id="22667" idx="3"/>
            <a:endCxn id="22687" idx="7"/>
          </p:cNvCxnSpPr>
          <p:nvPr/>
        </p:nvCxnSpPr>
        <p:spPr bwMode="auto">
          <a:xfrm rot="5400000">
            <a:off x="4944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29" name="AutoShape 199"/>
          <p:cNvCxnSpPr>
            <a:cxnSpLocks noChangeShapeType="1"/>
            <a:stCxn id="22667" idx="2"/>
            <a:endCxn id="22684" idx="5"/>
          </p:cNvCxnSpPr>
          <p:nvPr/>
        </p:nvCxnSpPr>
        <p:spPr bwMode="auto">
          <a:xfrm rot="10800000">
            <a:off x="6759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0" name="AutoShape 200"/>
          <p:cNvCxnSpPr>
            <a:cxnSpLocks noChangeShapeType="1"/>
            <a:stCxn id="22687" idx="7"/>
            <a:endCxn id="22690" idx="2"/>
          </p:cNvCxnSpPr>
          <p:nvPr/>
        </p:nvCxnSpPr>
        <p:spPr bwMode="auto">
          <a:xfrm rot="-5400000">
            <a:off x="4179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1" name="AutoShape 201"/>
          <p:cNvCxnSpPr>
            <a:cxnSpLocks noChangeShapeType="1"/>
            <a:stCxn id="22532" idx="2"/>
            <a:endCxn id="22692" idx="7"/>
          </p:cNvCxnSpPr>
          <p:nvPr/>
        </p:nvCxnSpPr>
        <p:spPr bwMode="auto">
          <a:xfrm rot="10800000" flipV="1">
            <a:off x="3144838" y="1724026"/>
            <a:ext cx="5561012" cy="171132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2" name="AutoShape 202"/>
          <p:cNvCxnSpPr>
            <a:cxnSpLocks noChangeShapeType="1"/>
            <a:stCxn id="22532" idx="6"/>
            <a:endCxn id="22686" idx="5"/>
          </p:cNvCxnSpPr>
          <p:nvPr/>
        </p:nvCxnSpPr>
        <p:spPr bwMode="auto">
          <a:xfrm flipH="1">
            <a:off x="3330576" y="1724026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3" name="AutoShape 203"/>
          <p:cNvCxnSpPr>
            <a:cxnSpLocks noChangeShapeType="1"/>
            <a:stCxn id="22739" idx="2"/>
            <a:endCxn id="22690" idx="7"/>
          </p:cNvCxnSpPr>
          <p:nvPr/>
        </p:nvCxnSpPr>
        <p:spPr bwMode="auto">
          <a:xfrm flipH="1">
            <a:off x="5815013" y="1724026"/>
            <a:ext cx="2919412" cy="27336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4" name="AutoShape 204"/>
          <p:cNvCxnSpPr>
            <a:cxnSpLocks noChangeShapeType="1"/>
            <a:stCxn id="22739" idx="1"/>
            <a:endCxn id="22684" idx="7"/>
          </p:cNvCxnSpPr>
          <p:nvPr/>
        </p:nvCxnSpPr>
        <p:spPr bwMode="auto">
          <a:xfrm rot="-5400000" flipH="1" flipV="1">
            <a:off x="7527926" y="800101"/>
            <a:ext cx="555625" cy="2092325"/>
          </a:xfrm>
          <a:prstGeom prst="curvedConnector3">
            <a:avLst>
              <a:gd name="adj1" fmla="val -18005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735" name="Group 205"/>
          <p:cNvGrpSpPr>
            <a:grpSpLocks/>
          </p:cNvGrpSpPr>
          <p:nvPr/>
        </p:nvGrpSpPr>
        <p:grpSpPr bwMode="auto">
          <a:xfrm>
            <a:off x="8734425" y="1503364"/>
            <a:ext cx="800100" cy="439737"/>
            <a:chOff x="4542" y="947"/>
            <a:chExt cx="504" cy="277"/>
          </a:xfrm>
        </p:grpSpPr>
        <p:sp>
          <p:nvSpPr>
            <p:cNvPr id="22739" name="Oval 206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40" name="Rectangle 207"/>
            <p:cNvSpPr>
              <a:spLocks noChangeArrowheads="1"/>
            </p:cNvSpPr>
            <p:nvPr/>
          </p:nvSpPr>
          <p:spPr bwMode="auto">
            <a:xfrm>
              <a:off x="4655" y="1002"/>
              <a:ext cx="29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900">
                  <a:solidFill>
                    <a:srgbClr val="0000FF"/>
                  </a:solidFill>
                  <a:latin typeface="Times New Roman" panose="02020603050405020304" pitchFamily="18" charset="0"/>
                </a:rPr>
                <a:t>BOS</a:t>
              </a:r>
              <a:endParaRPr lang="en-US" altLang="en-US" b="1">
                <a:latin typeface="Times" panose="02020603050405020304" pitchFamily="18" charset="0"/>
              </a:endParaRPr>
            </a:p>
          </p:txBody>
        </p:sp>
      </p:grpSp>
      <p:cxnSp>
        <p:nvCxnSpPr>
          <p:cNvPr id="22736" name="AutoShape 209"/>
          <p:cNvCxnSpPr>
            <a:cxnSpLocks noChangeShapeType="1"/>
          </p:cNvCxnSpPr>
          <p:nvPr/>
        </p:nvCxnSpPr>
        <p:spPr bwMode="auto">
          <a:xfrm rot="-5400000" flipH="1" flipV="1">
            <a:off x="3917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7" name="AutoShape 210"/>
          <p:cNvCxnSpPr>
            <a:cxnSpLocks noChangeShapeType="1"/>
          </p:cNvCxnSpPr>
          <p:nvPr/>
        </p:nvCxnSpPr>
        <p:spPr bwMode="auto">
          <a:xfrm flipH="1" flipV="1">
            <a:off x="2862264" y="3836989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8" name="AutoShape 202"/>
          <p:cNvCxnSpPr>
            <a:cxnSpLocks noChangeShapeType="1"/>
          </p:cNvCxnSpPr>
          <p:nvPr/>
        </p:nvCxnSpPr>
        <p:spPr bwMode="auto">
          <a:xfrm rot="5400000">
            <a:off x="3666332" y="2242345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00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>
          <a:xfrm>
            <a:off x="1240970" y="1"/>
            <a:ext cx="101237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Oval 1026"/>
          <p:cNvSpPr>
            <a:spLocks noChangeArrowheads="1"/>
          </p:cNvSpPr>
          <p:nvPr/>
        </p:nvSpPr>
        <p:spPr bwMode="auto">
          <a:xfrm>
            <a:off x="8734425" y="1504951"/>
            <a:ext cx="800100" cy="43656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Floyd-Warshall, Conclusion</a:t>
            </a:r>
          </a:p>
        </p:txBody>
      </p:sp>
      <p:sp>
        <p:nvSpPr>
          <p:cNvPr id="23558" name="Freeform 1028"/>
          <p:cNvSpPr>
            <a:spLocks/>
          </p:cNvSpPr>
          <p:nvPr/>
        </p:nvSpPr>
        <p:spPr bwMode="auto">
          <a:xfrm>
            <a:off x="5834064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1029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1030"/>
          <p:cNvSpPr>
            <a:spLocks/>
          </p:cNvSpPr>
          <p:nvPr/>
        </p:nvSpPr>
        <p:spPr bwMode="auto">
          <a:xfrm>
            <a:off x="5834063" y="2319339"/>
            <a:ext cx="214312" cy="130175"/>
          </a:xfrm>
          <a:custGeom>
            <a:avLst/>
            <a:gdLst>
              <a:gd name="T0" fmla="*/ 14287 w 135"/>
              <a:gd name="T1" fmla="*/ 77787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1031"/>
          <p:cNvSpPr>
            <a:spLocks/>
          </p:cNvSpPr>
          <p:nvPr/>
        </p:nvSpPr>
        <p:spPr bwMode="auto">
          <a:xfrm>
            <a:off x="3033714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32"/>
          <p:cNvSpPr>
            <a:spLocks/>
          </p:cNvSpPr>
          <p:nvPr/>
        </p:nvSpPr>
        <p:spPr bwMode="auto">
          <a:xfrm>
            <a:off x="3248025" y="4186239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033"/>
          <p:cNvSpPr>
            <a:spLocks/>
          </p:cNvSpPr>
          <p:nvPr/>
        </p:nvSpPr>
        <p:spPr bwMode="auto">
          <a:xfrm>
            <a:off x="3505200" y="3824289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034"/>
          <p:cNvSpPr>
            <a:spLocks/>
          </p:cNvSpPr>
          <p:nvPr/>
        </p:nvSpPr>
        <p:spPr bwMode="auto">
          <a:xfrm>
            <a:off x="3819526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1035"/>
          <p:cNvSpPr>
            <a:spLocks/>
          </p:cNvSpPr>
          <p:nvPr/>
        </p:nvSpPr>
        <p:spPr bwMode="auto">
          <a:xfrm>
            <a:off x="4191001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Freeform 1036"/>
          <p:cNvSpPr>
            <a:spLocks/>
          </p:cNvSpPr>
          <p:nvPr/>
        </p:nvSpPr>
        <p:spPr bwMode="auto">
          <a:xfrm>
            <a:off x="4562476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7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037"/>
          <p:cNvSpPr>
            <a:spLocks/>
          </p:cNvSpPr>
          <p:nvPr/>
        </p:nvSpPr>
        <p:spPr bwMode="auto">
          <a:xfrm>
            <a:off x="4976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038"/>
          <p:cNvSpPr>
            <a:spLocks/>
          </p:cNvSpPr>
          <p:nvPr/>
        </p:nvSpPr>
        <p:spPr bwMode="auto">
          <a:xfrm>
            <a:off x="5405438" y="2371726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039"/>
          <p:cNvSpPr>
            <a:spLocks/>
          </p:cNvSpPr>
          <p:nvPr/>
        </p:nvSpPr>
        <p:spPr bwMode="auto">
          <a:xfrm>
            <a:off x="3162301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040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Freeform 1041"/>
          <p:cNvSpPr>
            <a:spLocks/>
          </p:cNvSpPr>
          <p:nvPr/>
        </p:nvSpPr>
        <p:spPr bwMode="auto">
          <a:xfrm>
            <a:off x="3062288" y="5133976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Freeform 1042"/>
          <p:cNvSpPr>
            <a:spLocks/>
          </p:cNvSpPr>
          <p:nvPr/>
        </p:nvSpPr>
        <p:spPr bwMode="auto">
          <a:xfrm>
            <a:off x="8105775" y="5626101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Freeform 1043"/>
          <p:cNvSpPr>
            <a:spLocks/>
          </p:cNvSpPr>
          <p:nvPr/>
        </p:nvSpPr>
        <p:spPr bwMode="auto">
          <a:xfrm>
            <a:off x="7777163" y="5781676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Freeform 1044"/>
          <p:cNvSpPr>
            <a:spLocks/>
          </p:cNvSpPr>
          <p:nvPr/>
        </p:nvSpPr>
        <p:spPr bwMode="auto">
          <a:xfrm>
            <a:off x="7434264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Freeform 1045"/>
          <p:cNvSpPr>
            <a:spLocks/>
          </p:cNvSpPr>
          <p:nvPr/>
        </p:nvSpPr>
        <p:spPr bwMode="auto">
          <a:xfrm>
            <a:off x="7062789" y="6015039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Freeform 1046"/>
          <p:cNvSpPr>
            <a:spLocks/>
          </p:cNvSpPr>
          <p:nvPr/>
        </p:nvSpPr>
        <p:spPr bwMode="auto">
          <a:xfrm>
            <a:off x="6276976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1047"/>
          <p:cNvSpPr>
            <a:spLocks/>
          </p:cNvSpPr>
          <p:nvPr/>
        </p:nvSpPr>
        <p:spPr bwMode="auto">
          <a:xfrm>
            <a:off x="5491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Freeform 1048"/>
          <p:cNvSpPr>
            <a:spLocks/>
          </p:cNvSpPr>
          <p:nvPr/>
        </p:nvSpPr>
        <p:spPr bwMode="auto">
          <a:xfrm>
            <a:off x="4733925" y="6027739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Freeform 1049"/>
          <p:cNvSpPr>
            <a:spLocks/>
          </p:cNvSpPr>
          <p:nvPr/>
        </p:nvSpPr>
        <p:spPr bwMode="auto">
          <a:xfrm>
            <a:off x="4376739" y="5949951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7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7 h 66"/>
              <a:gd name="T10" fmla="*/ 0 w 225"/>
              <a:gd name="T11" fmla="*/ 26987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Freeform 1050"/>
          <p:cNvSpPr>
            <a:spLocks/>
          </p:cNvSpPr>
          <p:nvPr/>
        </p:nvSpPr>
        <p:spPr bwMode="auto">
          <a:xfrm>
            <a:off x="4062413" y="5846764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Freeform 1051"/>
          <p:cNvSpPr>
            <a:spLocks/>
          </p:cNvSpPr>
          <p:nvPr/>
        </p:nvSpPr>
        <p:spPr bwMode="auto">
          <a:xfrm>
            <a:off x="3776664" y="5729289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1052"/>
          <p:cNvSpPr>
            <a:spLocks/>
          </p:cNvSpPr>
          <p:nvPr/>
        </p:nvSpPr>
        <p:spPr bwMode="auto">
          <a:xfrm>
            <a:off x="3519488" y="5600701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1053"/>
          <p:cNvSpPr>
            <a:spLocks/>
          </p:cNvSpPr>
          <p:nvPr/>
        </p:nvSpPr>
        <p:spPr bwMode="auto">
          <a:xfrm>
            <a:off x="3319463" y="5445126"/>
            <a:ext cx="214312" cy="180975"/>
          </a:xfrm>
          <a:custGeom>
            <a:avLst/>
            <a:gdLst>
              <a:gd name="T0" fmla="*/ 200024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4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1054"/>
          <p:cNvSpPr>
            <a:spLocks/>
          </p:cNvSpPr>
          <p:nvPr/>
        </p:nvSpPr>
        <p:spPr bwMode="auto">
          <a:xfrm>
            <a:off x="3162300" y="5302251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1055"/>
          <p:cNvSpPr>
            <a:spLocks/>
          </p:cNvSpPr>
          <p:nvPr/>
        </p:nvSpPr>
        <p:spPr bwMode="auto">
          <a:xfrm>
            <a:off x="8834439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Freeform 1056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Freeform 1057"/>
          <p:cNvSpPr>
            <a:spLocks/>
          </p:cNvSpPr>
          <p:nvPr/>
        </p:nvSpPr>
        <p:spPr bwMode="auto">
          <a:xfrm>
            <a:off x="8691564" y="5289551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Freeform 1058"/>
          <p:cNvSpPr>
            <a:spLocks/>
          </p:cNvSpPr>
          <p:nvPr/>
        </p:nvSpPr>
        <p:spPr bwMode="auto">
          <a:xfrm>
            <a:off x="9120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Freeform 1059"/>
          <p:cNvSpPr>
            <a:spLocks/>
          </p:cNvSpPr>
          <p:nvPr/>
        </p:nvSpPr>
        <p:spPr bwMode="auto">
          <a:xfrm>
            <a:off x="9320214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Freeform 1060"/>
          <p:cNvSpPr>
            <a:spLocks/>
          </p:cNvSpPr>
          <p:nvPr/>
        </p:nvSpPr>
        <p:spPr bwMode="auto">
          <a:xfrm>
            <a:off x="9477376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Freeform 1061"/>
          <p:cNvSpPr>
            <a:spLocks/>
          </p:cNvSpPr>
          <p:nvPr/>
        </p:nvSpPr>
        <p:spPr bwMode="auto">
          <a:xfrm>
            <a:off x="9591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1062"/>
          <p:cNvSpPr>
            <a:spLocks/>
          </p:cNvSpPr>
          <p:nvPr/>
        </p:nvSpPr>
        <p:spPr bwMode="auto">
          <a:xfrm>
            <a:off x="9677401" y="2657476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Freeform 1063"/>
          <p:cNvSpPr>
            <a:spLocks/>
          </p:cNvSpPr>
          <p:nvPr/>
        </p:nvSpPr>
        <p:spPr bwMode="auto">
          <a:xfrm>
            <a:off x="9734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1064"/>
          <p:cNvSpPr>
            <a:spLocks/>
          </p:cNvSpPr>
          <p:nvPr/>
        </p:nvSpPr>
        <p:spPr bwMode="auto">
          <a:xfrm>
            <a:off x="9720264" y="3136901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Freeform 1065"/>
          <p:cNvSpPr>
            <a:spLocks/>
          </p:cNvSpPr>
          <p:nvPr/>
        </p:nvSpPr>
        <p:spPr bwMode="auto">
          <a:xfrm>
            <a:off x="9605964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Freeform 1066"/>
          <p:cNvSpPr>
            <a:spLocks/>
          </p:cNvSpPr>
          <p:nvPr/>
        </p:nvSpPr>
        <p:spPr bwMode="auto">
          <a:xfrm>
            <a:off x="9420226" y="4017964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Freeform 1067"/>
          <p:cNvSpPr>
            <a:spLocks/>
          </p:cNvSpPr>
          <p:nvPr/>
        </p:nvSpPr>
        <p:spPr bwMode="auto">
          <a:xfrm>
            <a:off x="9163050" y="4471989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Freeform 1068"/>
          <p:cNvSpPr>
            <a:spLocks/>
          </p:cNvSpPr>
          <p:nvPr/>
        </p:nvSpPr>
        <p:spPr bwMode="auto">
          <a:xfrm>
            <a:off x="9005889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Freeform 1069"/>
          <p:cNvSpPr>
            <a:spLocks/>
          </p:cNvSpPr>
          <p:nvPr/>
        </p:nvSpPr>
        <p:spPr bwMode="auto">
          <a:xfrm>
            <a:off x="8820151" y="5121276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Freeform 1070"/>
          <p:cNvSpPr>
            <a:spLocks/>
          </p:cNvSpPr>
          <p:nvPr/>
        </p:nvSpPr>
        <p:spPr bwMode="auto">
          <a:xfrm>
            <a:off x="3033714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Freeform 1071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Freeform 1072"/>
          <p:cNvSpPr>
            <a:spLocks/>
          </p:cNvSpPr>
          <p:nvPr/>
        </p:nvSpPr>
        <p:spPr bwMode="auto">
          <a:xfrm>
            <a:off x="2933700" y="3162301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Freeform 1073"/>
          <p:cNvSpPr>
            <a:spLocks/>
          </p:cNvSpPr>
          <p:nvPr/>
        </p:nvSpPr>
        <p:spPr bwMode="auto">
          <a:xfrm>
            <a:off x="8277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Freeform 1074"/>
          <p:cNvSpPr>
            <a:spLocks/>
          </p:cNvSpPr>
          <p:nvPr/>
        </p:nvSpPr>
        <p:spPr bwMode="auto">
          <a:xfrm>
            <a:off x="7991476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5" name="Freeform 1075"/>
          <p:cNvSpPr>
            <a:spLocks/>
          </p:cNvSpPr>
          <p:nvPr/>
        </p:nvSpPr>
        <p:spPr bwMode="auto">
          <a:xfrm>
            <a:off x="7677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Freeform 1076"/>
          <p:cNvSpPr>
            <a:spLocks/>
          </p:cNvSpPr>
          <p:nvPr/>
        </p:nvSpPr>
        <p:spPr bwMode="auto">
          <a:xfrm>
            <a:off x="7334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Freeform 1077"/>
          <p:cNvSpPr>
            <a:spLocks/>
          </p:cNvSpPr>
          <p:nvPr/>
        </p:nvSpPr>
        <p:spPr bwMode="auto">
          <a:xfrm>
            <a:off x="6948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8" name="Freeform 1078"/>
          <p:cNvSpPr>
            <a:spLocks/>
          </p:cNvSpPr>
          <p:nvPr/>
        </p:nvSpPr>
        <p:spPr bwMode="auto">
          <a:xfrm>
            <a:off x="6534150" y="1646239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9" name="Freeform 1079"/>
          <p:cNvSpPr>
            <a:spLocks/>
          </p:cNvSpPr>
          <p:nvPr/>
        </p:nvSpPr>
        <p:spPr bwMode="auto">
          <a:xfrm>
            <a:off x="6091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Freeform 1080"/>
          <p:cNvSpPr>
            <a:spLocks/>
          </p:cNvSpPr>
          <p:nvPr/>
        </p:nvSpPr>
        <p:spPr bwMode="auto">
          <a:xfrm>
            <a:off x="5634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Freeform 1081"/>
          <p:cNvSpPr>
            <a:spLocks/>
          </p:cNvSpPr>
          <p:nvPr/>
        </p:nvSpPr>
        <p:spPr bwMode="auto">
          <a:xfrm>
            <a:off x="5162550" y="1671639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Freeform 1082"/>
          <p:cNvSpPr>
            <a:spLocks/>
          </p:cNvSpPr>
          <p:nvPr/>
        </p:nvSpPr>
        <p:spPr bwMode="auto">
          <a:xfrm>
            <a:off x="4748214" y="1749426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7 w 270"/>
              <a:gd name="T9" fmla="*/ 130175 h 82"/>
              <a:gd name="T10" fmla="*/ 14287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3" name="Freeform 1083"/>
          <p:cNvSpPr>
            <a:spLocks/>
          </p:cNvSpPr>
          <p:nvPr/>
        </p:nvSpPr>
        <p:spPr bwMode="auto">
          <a:xfrm>
            <a:off x="4376738" y="1852614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Freeform 1084"/>
          <p:cNvSpPr>
            <a:spLocks/>
          </p:cNvSpPr>
          <p:nvPr/>
        </p:nvSpPr>
        <p:spPr bwMode="auto">
          <a:xfrm>
            <a:off x="4048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Freeform 1085"/>
          <p:cNvSpPr>
            <a:spLocks/>
          </p:cNvSpPr>
          <p:nvPr/>
        </p:nvSpPr>
        <p:spPr bwMode="auto">
          <a:xfrm>
            <a:off x="3762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Freeform 1086"/>
          <p:cNvSpPr>
            <a:spLocks/>
          </p:cNvSpPr>
          <p:nvPr/>
        </p:nvSpPr>
        <p:spPr bwMode="auto">
          <a:xfrm>
            <a:off x="3476625" y="2371726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7" name="Freeform 1087"/>
          <p:cNvSpPr>
            <a:spLocks/>
          </p:cNvSpPr>
          <p:nvPr/>
        </p:nvSpPr>
        <p:spPr bwMode="auto">
          <a:xfrm>
            <a:off x="3248026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8" name="Freeform 1088"/>
          <p:cNvSpPr>
            <a:spLocks/>
          </p:cNvSpPr>
          <p:nvPr/>
        </p:nvSpPr>
        <p:spPr bwMode="auto">
          <a:xfrm>
            <a:off x="3033714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9" name="Freeform 1089"/>
          <p:cNvSpPr>
            <a:spLocks/>
          </p:cNvSpPr>
          <p:nvPr/>
        </p:nvSpPr>
        <p:spPr bwMode="auto">
          <a:xfrm>
            <a:off x="9063039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0" name="Freeform 1090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1" name="Freeform 1091"/>
          <p:cNvSpPr>
            <a:spLocks/>
          </p:cNvSpPr>
          <p:nvPr/>
        </p:nvSpPr>
        <p:spPr bwMode="auto">
          <a:xfrm>
            <a:off x="9020175" y="1943101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2" name="Freeform 1092"/>
          <p:cNvSpPr>
            <a:spLocks/>
          </p:cNvSpPr>
          <p:nvPr/>
        </p:nvSpPr>
        <p:spPr bwMode="auto">
          <a:xfrm>
            <a:off x="8620126" y="2695576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3" name="Freeform 1093"/>
          <p:cNvSpPr>
            <a:spLocks/>
          </p:cNvSpPr>
          <p:nvPr/>
        </p:nvSpPr>
        <p:spPr bwMode="auto">
          <a:xfrm>
            <a:off x="8791575" y="2514601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4" name="Freeform 1094"/>
          <p:cNvSpPr>
            <a:spLocks/>
          </p:cNvSpPr>
          <p:nvPr/>
        </p:nvSpPr>
        <p:spPr bwMode="auto">
          <a:xfrm>
            <a:off x="8934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5" name="Freeform 1095"/>
          <p:cNvSpPr>
            <a:spLocks/>
          </p:cNvSpPr>
          <p:nvPr/>
        </p:nvSpPr>
        <p:spPr bwMode="auto">
          <a:xfrm>
            <a:off x="9034463" y="2138364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6" name="Freeform 1096"/>
          <p:cNvSpPr>
            <a:spLocks/>
          </p:cNvSpPr>
          <p:nvPr/>
        </p:nvSpPr>
        <p:spPr bwMode="auto">
          <a:xfrm>
            <a:off x="8534401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7" name="Freeform 1097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Freeform 1098"/>
          <p:cNvSpPr>
            <a:spLocks/>
          </p:cNvSpPr>
          <p:nvPr/>
        </p:nvSpPr>
        <p:spPr bwMode="auto">
          <a:xfrm>
            <a:off x="8491539" y="2384426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9" name="Freeform 1099"/>
          <p:cNvSpPr>
            <a:spLocks/>
          </p:cNvSpPr>
          <p:nvPr/>
        </p:nvSpPr>
        <p:spPr bwMode="auto">
          <a:xfrm>
            <a:off x="8805863" y="1646239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0" name="Freeform 1100"/>
          <p:cNvSpPr>
            <a:spLocks/>
          </p:cNvSpPr>
          <p:nvPr/>
        </p:nvSpPr>
        <p:spPr bwMode="auto">
          <a:xfrm>
            <a:off x="8662988" y="1827214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1" name="Freeform 1101"/>
          <p:cNvSpPr>
            <a:spLocks/>
          </p:cNvSpPr>
          <p:nvPr/>
        </p:nvSpPr>
        <p:spPr bwMode="auto">
          <a:xfrm>
            <a:off x="8577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2" name="Freeform 1102"/>
          <p:cNvSpPr>
            <a:spLocks/>
          </p:cNvSpPr>
          <p:nvPr/>
        </p:nvSpPr>
        <p:spPr bwMode="auto">
          <a:xfrm>
            <a:off x="8534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3" name="Freeform 1103"/>
          <p:cNvSpPr>
            <a:spLocks/>
          </p:cNvSpPr>
          <p:nvPr/>
        </p:nvSpPr>
        <p:spPr bwMode="auto">
          <a:xfrm>
            <a:off x="6148389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4" name="Freeform 1104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5" name="Freeform 1105"/>
          <p:cNvSpPr>
            <a:spLocks/>
          </p:cNvSpPr>
          <p:nvPr/>
        </p:nvSpPr>
        <p:spPr bwMode="auto">
          <a:xfrm>
            <a:off x="5948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7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6" name="Freeform 1106"/>
          <p:cNvSpPr>
            <a:spLocks/>
          </p:cNvSpPr>
          <p:nvPr/>
        </p:nvSpPr>
        <p:spPr bwMode="auto">
          <a:xfrm>
            <a:off x="8348663" y="2825751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Freeform 1107"/>
          <p:cNvSpPr>
            <a:spLocks/>
          </p:cNvSpPr>
          <p:nvPr/>
        </p:nvSpPr>
        <p:spPr bwMode="auto">
          <a:xfrm>
            <a:off x="8120064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8" name="Freeform 1108"/>
          <p:cNvSpPr>
            <a:spLocks/>
          </p:cNvSpPr>
          <p:nvPr/>
        </p:nvSpPr>
        <p:spPr bwMode="auto">
          <a:xfrm>
            <a:off x="7848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Freeform 1109"/>
          <p:cNvSpPr>
            <a:spLocks/>
          </p:cNvSpPr>
          <p:nvPr/>
        </p:nvSpPr>
        <p:spPr bwMode="auto">
          <a:xfrm>
            <a:off x="7577139" y="3578226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0" name="Freeform 1110"/>
          <p:cNvSpPr>
            <a:spLocks/>
          </p:cNvSpPr>
          <p:nvPr/>
        </p:nvSpPr>
        <p:spPr bwMode="auto">
          <a:xfrm>
            <a:off x="7248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1" name="Freeform 1111"/>
          <p:cNvSpPr>
            <a:spLocks/>
          </p:cNvSpPr>
          <p:nvPr/>
        </p:nvSpPr>
        <p:spPr bwMode="auto">
          <a:xfrm>
            <a:off x="6905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Freeform 1112"/>
          <p:cNvSpPr>
            <a:spLocks/>
          </p:cNvSpPr>
          <p:nvPr/>
        </p:nvSpPr>
        <p:spPr bwMode="auto">
          <a:xfrm>
            <a:off x="6534151" y="4225926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3" name="Freeform 1113"/>
          <p:cNvSpPr>
            <a:spLocks/>
          </p:cNvSpPr>
          <p:nvPr/>
        </p:nvSpPr>
        <p:spPr bwMode="auto">
          <a:xfrm>
            <a:off x="6148388" y="4406901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Freeform 1114"/>
          <p:cNvSpPr>
            <a:spLocks/>
          </p:cNvSpPr>
          <p:nvPr/>
        </p:nvSpPr>
        <p:spPr bwMode="auto">
          <a:xfrm>
            <a:off x="3676651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5" name="Freeform 1115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6" name="Freeform 1116"/>
          <p:cNvSpPr>
            <a:spLocks/>
          </p:cNvSpPr>
          <p:nvPr/>
        </p:nvSpPr>
        <p:spPr bwMode="auto">
          <a:xfrm>
            <a:off x="3476625" y="4886326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7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Freeform 1117"/>
          <p:cNvSpPr>
            <a:spLocks/>
          </p:cNvSpPr>
          <p:nvPr/>
        </p:nvSpPr>
        <p:spPr bwMode="auto">
          <a:xfrm>
            <a:off x="5362575" y="4627564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Freeform 1118"/>
          <p:cNvSpPr>
            <a:spLocks/>
          </p:cNvSpPr>
          <p:nvPr/>
        </p:nvSpPr>
        <p:spPr bwMode="auto">
          <a:xfrm>
            <a:off x="5162551" y="4745039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9" name="Freeform 1119"/>
          <p:cNvSpPr>
            <a:spLocks/>
          </p:cNvSpPr>
          <p:nvPr/>
        </p:nvSpPr>
        <p:spPr bwMode="auto">
          <a:xfrm>
            <a:off x="4948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0" name="Freeform 1120"/>
          <p:cNvSpPr>
            <a:spLocks/>
          </p:cNvSpPr>
          <p:nvPr/>
        </p:nvSpPr>
        <p:spPr bwMode="auto">
          <a:xfrm>
            <a:off x="4705350" y="4900614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1" name="Freeform 1121"/>
          <p:cNvSpPr>
            <a:spLocks/>
          </p:cNvSpPr>
          <p:nvPr/>
        </p:nvSpPr>
        <p:spPr bwMode="auto">
          <a:xfrm>
            <a:off x="4205288" y="4951414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2" name="Freeform 1122"/>
          <p:cNvSpPr>
            <a:spLocks/>
          </p:cNvSpPr>
          <p:nvPr/>
        </p:nvSpPr>
        <p:spPr bwMode="auto">
          <a:xfrm>
            <a:off x="3690938" y="4926014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3" name="Freeform 1123"/>
          <p:cNvSpPr>
            <a:spLocks/>
          </p:cNvSpPr>
          <p:nvPr/>
        </p:nvSpPr>
        <p:spPr bwMode="auto">
          <a:xfrm>
            <a:off x="5462589" y="4186239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4" name="Freeform 1124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" name="Freeform 1125"/>
          <p:cNvSpPr>
            <a:spLocks/>
          </p:cNvSpPr>
          <p:nvPr/>
        </p:nvSpPr>
        <p:spPr bwMode="auto">
          <a:xfrm>
            <a:off x="5419725" y="4200526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Freeform 1126"/>
          <p:cNvSpPr>
            <a:spLocks/>
          </p:cNvSpPr>
          <p:nvPr/>
        </p:nvSpPr>
        <p:spPr bwMode="auto">
          <a:xfrm>
            <a:off x="6191251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Freeform 1127"/>
          <p:cNvSpPr>
            <a:spLocks/>
          </p:cNvSpPr>
          <p:nvPr/>
        </p:nvSpPr>
        <p:spPr bwMode="auto">
          <a:xfrm>
            <a:off x="5991225" y="2514601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" name="Freeform 1128"/>
          <p:cNvSpPr>
            <a:spLocks/>
          </p:cNvSpPr>
          <p:nvPr/>
        </p:nvSpPr>
        <p:spPr bwMode="auto">
          <a:xfrm>
            <a:off x="5819776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" name="Freeform 1129"/>
          <p:cNvSpPr>
            <a:spLocks/>
          </p:cNvSpPr>
          <p:nvPr/>
        </p:nvSpPr>
        <p:spPr bwMode="auto">
          <a:xfrm>
            <a:off x="5691188" y="2968626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" name="Freeform 1130"/>
          <p:cNvSpPr>
            <a:spLocks/>
          </p:cNvSpPr>
          <p:nvPr/>
        </p:nvSpPr>
        <p:spPr bwMode="auto">
          <a:xfrm>
            <a:off x="5576889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1" name="Freeform 1131"/>
          <p:cNvSpPr>
            <a:spLocks/>
          </p:cNvSpPr>
          <p:nvPr/>
        </p:nvSpPr>
        <p:spPr bwMode="auto">
          <a:xfrm>
            <a:off x="5505451" y="3448051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2" name="Freeform 1132"/>
          <p:cNvSpPr>
            <a:spLocks/>
          </p:cNvSpPr>
          <p:nvPr/>
        </p:nvSpPr>
        <p:spPr bwMode="auto">
          <a:xfrm>
            <a:off x="5462589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3" name="Rectangle 1133"/>
          <p:cNvSpPr>
            <a:spLocks noChangeArrowheads="1"/>
          </p:cNvSpPr>
          <p:nvPr/>
        </p:nvSpPr>
        <p:spPr bwMode="auto">
          <a:xfrm>
            <a:off x="5462589" y="3940176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64" name="Freeform 1134"/>
          <p:cNvSpPr>
            <a:spLocks/>
          </p:cNvSpPr>
          <p:nvPr/>
        </p:nvSpPr>
        <p:spPr bwMode="auto">
          <a:xfrm>
            <a:off x="3548064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5" name="Freeform 1135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6" name="Freeform 1136"/>
          <p:cNvSpPr>
            <a:spLocks/>
          </p:cNvSpPr>
          <p:nvPr/>
        </p:nvSpPr>
        <p:spPr bwMode="auto">
          <a:xfrm>
            <a:off x="3348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7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7" name="Freeform 1137"/>
          <p:cNvSpPr>
            <a:spLocks/>
          </p:cNvSpPr>
          <p:nvPr/>
        </p:nvSpPr>
        <p:spPr bwMode="auto">
          <a:xfrm>
            <a:off x="5062539" y="4303714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8" name="Freeform 1138"/>
          <p:cNvSpPr>
            <a:spLocks/>
          </p:cNvSpPr>
          <p:nvPr/>
        </p:nvSpPr>
        <p:spPr bwMode="auto">
          <a:xfrm>
            <a:off x="4591051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9" name="Freeform 1139"/>
          <p:cNvSpPr>
            <a:spLocks/>
          </p:cNvSpPr>
          <p:nvPr/>
        </p:nvSpPr>
        <p:spPr bwMode="auto">
          <a:xfrm>
            <a:off x="4076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0" name="Freeform 1140"/>
          <p:cNvSpPr>
            <a:spLocks/>
          </p:cNvSpPr>
          <p:nvPr/>
        </p:nvSpPr>
        <p:spPr bwMode="auto">
          <a:xfrm>
            <a:off x="3562350" y="3641726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1" name="Freeform 1141"/>
          <p:cNvSpPr>
            <a:spLocks/>
          </p:cNvSpPr>
          <p:nvPr/>
        </p:nvSpPr>
        <p:spPr bwMode="auto">
          <a:xfrm>
            <a:off x="6477001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2" name="Freeform 1142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3" name="Freeform 1143"/>
          <p:cNvSpPr>
            <a:spLocks/>
          </p:cNvSpPr>
          <p:nvPr/>
        </p:nvSpPr>
        <p:spPr bwMode="auto">
          <a:xfrm>
            <a:off x="6419850" y="2552701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4" name="Freeform 1144"/>
          <p:cNvSpPr>
            <a:spLocks/>
          </p:cNvSpPr>
          <p:nvPr/>
        </p:nvSpPr>
        <p:spPr bwMode="auto">
          <a:xfrm>
            <a:off x="5505451" y="4419601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5" name="Freeform 1145"/>
          <p:cNvSpPr>
            <a:spLocks/>
          </p:cNvSpPr>
          <p:nvPr/>
        </p:nvSpPr>
        <p:spPr bwMode="auto">
          <a:xfrm>
            <a:off x="5734050" y="4200526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6" name="Freeform 1146"/>
          <p:cNvSpPr>
            <a:spLocks/>
          </p:cNvSpPr>
          <p:nvPr/>
        </p:nvSpPr>
        <p:spPr bwMode="auto">
          <a:xfrm>
            <a:off x="5934076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7" name="Freeform 1147"/>
          <p:cNvSpPr>
            <a:spLocks/>
          </p:cNvSpPr>
          <p:nvPr/>
        </p:nvSpPr>
        <p:spPr bwMode="auto">
          <a:xfrm>
            <a:off x="6105525" y="3733801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8" name="Freeform 1148"/>
          <p:cNvSpPr>
            <a:spLocks/>
          </p:cNvSpPr>
          <p:nvPr/>
        </p:nvSpPr>
        <p:spPr bwMode="auto">
          <a:xfrm>
            <a:off x="6248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9" name="Freeform 1149"/>
          <p:cNvSpPr>
            <a:spLocks/>
          </p:cNvSpPr>
          <p:nvPr/>
        </p:nvSpPr>
        <p:spPr bwMode="auto">
          <a:xfrm>
            <a:off x="6348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0" name="Freeform 1150"/>
          <p:cNvSpPr>
            <a:spLocks/>
          </p:cNvSpPr>
          <p:nvPr/>
        </p:nvSpPr>
        <p:spPr bwMode="auto">
          <a:xfrm>
            <a:off x="6419850" y="3006726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1" name="Rectangle 1151"/>
          <p:cNvSpPr>
            <a:spLocks noChangeArrowheads="1"/>
          </p:cNvSpPr>
          <p:nvPr/>
        </p:nvSpPr>
        <p:spPr bwMode="auto">
          <a:xfrm>
            <a:off x="6462714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82" name="Freeform 1152"/>
          <p:cNvSpPr>
            <a:spLocks/>
          </p:cNvSpPr>
          <p:nvPr/>
        </p:nvSpPr>
        <p:spPr bwMode="auto">
          <a:xfrm>
            <a:off x="8462964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3" name="Freeform 1153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4" name="Freeform 1154"/>
          <p:cNvSpPr>
            <a:spLocks/>
          </p:cNvSpPr>
          <p:nvPr/>
        </p:nvSpPr>
        <p:spPr bwMode="auto">
          <a:xfrm>
            <a:off x="8405813" y="5199064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5" name="Freeform 1155"/>
          <p:cNvSpPr>
            <a:spLocks/>
          </p:cNvSpPr>
          <p:nvPr/>
        </p:nvSpPr>
        <p:spPr bwMode="auto">
          <a:xfrm>
            <a:off x="8534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6" name="Freeform 1156"/>
          <p:cNvSpPr>
            <a:spLocks/>
          </p:cNvSpPr>
          <p:nvPr/>
        </p:nvSpPr>
        <p:spPr bwMode="auto">
          <a:xfrm>
            <a:off x="8620126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7" name="Freeform 1157"/>
          <p:cNvSpPr>
            <a:spLocks/>
          </p:cNvSpPr>
          <p:nvPr/>
        </p:nvSpPr>
        <p:spPr bwMode="auto">
          <a:xfrm>
            <a:off x="8677276" y="3422651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8" name="Freeform 1158"/>
          <p:cNvSpPr>
            <a:spLocks/>
          </p:cNvSpPr>
          <p:nvPr/>
        </p:nvSpPr>
        <p:spPr bwMode="auto">
          <a:xfrm>
            <a:off x="8620126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9" name="Freeform 1159"/>
          <p:cNvSpPr>
            <a:spLocks/>
          </p:cNvSpPr>
          <p:nvPr/>
        </p:nvSpPr>
        <p:spPr bwMode="auto">
          <a:xfrm>
            <a:off x="8448676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0" name="Oval 1160"/>
          <p:cNvSpPr>
            <a:spLocks noChangeArrowheads="1"/>
          </p:cNvSpPr>
          <p:nvPr/>
        </p:nvSpPr>
        <p:spPr bwMode="auto">
          <a:xfrm>
            <a:off x="8148638" y="2592389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91" name="Oval 1161"/>
          <p:cNvSpPr>
            <a:spLocks noChangeArrowheads="1"/>
          </p:cNvSpPr>
          <p:nvPr/>
        </p:nvSpPr>
        <p:spPr bwMode="auto">
          <a:xfrm>
            <a:off x="8148638" y="2593976"/>
            <a:ext cx="800100" cy="436563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92" name="Rectangle 1162"/>
          <p:cNvSpPr>
            <a:spLocks noChangeArrowheads="1"/>
          </p:cNvSpPr>
          <p:nvPr/>
        </p:nvSpPr>
        <p:spPr bwMode="auto">
          <a:xfrm>
            <a:off x="8320089" y="2708275"/>
            <a:ext cx="4071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JFK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693" name="Freeform 1163"/>
          <p:cNvSpPr>
            <a:spLocks/>
          </p:cNvSpPr>
          <p:nvPr/>
        </p:nvSpPr>
        <p:spPr bwMode="auto">
          <a:xfrm>
            <a:off x="5948364" y="4964114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4" name="Freeform 1164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5" name="Freeform 1165"/>
          <p:cNvSpPr>
            <a:spLocks/>
          </p:cNvSpPr>
          <p:nvPr/>
        </p:nvSpPr>
        <p:spPr bwMode="auto">
          <a:xfrm>
            <a:off x="5819775" y="4822826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6" name="Freeform 1166"/>
          <p:cNvSpPr>
            <a:spLocks/>
          </p:cNvSpPr>
          <p:nvPr/>
        </p:nvSpPr>
        <p:spPr bwMode="auto">
          <a:xfrm>
            <a:off x="8034339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7" name="Freeform 1167"/>
          <p:cNvSpPr>
            <a:spLocks/>
          </p:cNvSpPr>
          <p:nvPr/>
        </p:nvSpPr>
        <p:spPr bwMode="auto">
          <a:xfrm>
            <a:off x="7677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8" name="Freeform 1168"/>
          <p:cNvSpPr>
            <a:spLocks/>
          </p:cNvSpPr>
          <p:nvPr/>
        </p:nvSpPr>
        <p:spPr bwMode="auto">
          <a:xfrm>
            <a:off x="7334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9" name="Freeform 1169"/>
          <p:cNvSpPr>
            <a:spLocks/>
          </p:cNvSpPr>
          <p:nvPr/>
        </p:nvSpPr>
        <p:spPr bwMode="auto">
          <a:xfrm>
            <a:off x="7005638" y="5561014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0" name="Freeform 1170"/>
          <p:cNvSpPr>
            <a:spLocks/>
          </p:cNvSpPr>
          <p:nvPr/>
        </p:nvSpPr>
        <p:spPr bwMode="auto">
          <a:xfrm>
            <a:off x="6705601" y="5457826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1" name="Freeform 1171"/>
          <p:cNvSpPr>
            <a:spLocks/>
          </p:cNvSpPr>
          <p:nvPr/>
        </p:nvSpPr>
        <p:spPr bwMode="auto">
          <a:xfrm>
            <a:off x="6419850" y="5327651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2" name="Freeform 1172"/>
          <p:cNvSpPr>
            <a:spLocks/>
          </p:cNvSpPr>
          <p:nvPr/>
        </p:nvSpPr>
        <p:spPr bwMode="auto">
          <a:xfrm>
            <a:off x="6162676" y="5159376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3" name="Freeform 1173"/>
          <p:cNvSpPr>
            <a:spLocks/>
          </p:cNvSpPr>
          <p:nvPr/>
        </p:nvSpPr>
        <p:spPr bwMode="auto">
          <a:xfrm>
            <a:off x="5948364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4" name="Oval 1174"/>
          <p:cNvSpPr>
            <a:spLocks noChangeArrowheads="1"/>
          </p:cNvSpPr>
          <p:nvPr/>
        </p:nvSpPr>
        <p:spPr bwMode="auto">
          <a:xfrm>
            <a:off x="7991475" y="5418139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05" name="Oval 1175"/>
          <p:cNvSpPr>
            <a:spLocks noChangeArrowheads="1"/>
          </p:cNvSpPr>
          <p:nvPr/>
        </p:nvSpPr>
        <p:spPr bwMode="auto">
          <a:xfrm>
            <a:off x="7991475" y="5421314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06" name="Rectangle 1176"/>
          <p:cNvSpPr>
            <a:spLocks noChangeArrowheads="1"/>
          </p:cNvSpPr>
          <p:nvPr/>
        </p:nvSpPr>
        <p:spPr bwMode="auto">
          <a:xfrm>
            <a:off x="8134351" y="552132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MIA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07" name="Oval 1177"/>
          <p:cNvSpPr>
            <a:spLocks noChangeArrowheads="1"/>
          </p:cNvSpPr>
          <p:nvPr/>
        </p:nvSpPr>
        <p:spPr bwMode="auto">
          <a:xfrm>
            <a:off x="6076950" y="2085976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08" name="Oval 1178"/>
          <p:cNvSpPr>
            <a:spLocks noChangeArrowheads="1"/>
          </p:cNvSpPr>
          <p:nvPr/>
        </p:nvSpPr>
        <p:spPr bwMode="auto">
          <a:xfrm>
            <a:off x="6076950" y="2089151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09" name="Rectangle 1179"/>
          <p:cNvSpPr>
            <a:spLocks noChangeArrowheads="1"/>
          </p:cNvSpPr>
          <p:nvPr/>
        </p:nvSpPr>
        <p:spPr bwMode="auto">
          <a:xfrm>
            <a:off x="6191250" y="2201863"/>
            <a:ext cx="5145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ORD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10" name="Oval 1180"/>
          <p:cNvSpPr>
            <a:spLocks noChangeArrowheads="1"/>
          </p:cNvSpPr>
          <p:nvPr/>
        </p:nvSpPr>
        <p:spPr bwMode="auto">
          <a:xfrm>
            <a:off x="2647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1" name="Oval 1181"/>
          <p:cNvSpPr>
            <a:spLocks noChangeArrowheads="1"/>
          </p:cNvSpPr>
          <p:nvPr/>
        </p:nvSpPr>
        <p:spPr bwMode="auto">
          <a:xfrm>
            <a:off x="2647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2" name="Rectangle 1182"/>
          <p:cNvSpPr>
            <a:spLocks noChangeArrowheads="1"/>
          </p:cNvSpPr>
          <p:nvPr/>
        </p:nvSpPr>
        <p:spPr bwMode="auto">
          <a:xfrm>
            <a:off x="2776538" y="4783138"/>
            <a:ext cx="5017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LAX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13" name="Oval 1183"/>
          <p:cNvSpPr>
            <a:spLocks noChangeArrowheads="1"/>
          </p:cNvSpPr>
          <p:nvPr/>
        </p:nvSpPr>
        <p:spPr bwMode="auto">
          <a:xfrm>
            <a:off x="5119689" y="4419601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4" name="Oval 1184"/>
          <p:cNvSpPr>
            <a:spLocks noChangeArrowheads="1"/>
          </p:cNvSpPr>
          <p:nvPr/>
        </p:nvSpPr>
        <p:spPr bwMode="auto">
          <a:xfrm>
            <a:off x="5119689" y="4422776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5" name="Rectangle 1185"/>
          <p:cNvSpPr>
            <a:spLocks noChangeArrowheads="1"/>
          </p:cNvSpPr>
          <p:nvPr/>
        </p:nvSpPr>
        <p:spPr bwMode="auto">
          <a:xfrm>
            <a:off x="5233989" y="4537075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DFW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16" name="Oval 1186"/>
          <p:cNvSpPr>
            <a:spLocks noChangeArrowheads="1"/>
          </p:cNvSpPr>
          <p:nvPr/>
        </p:nvSpPr>
        <p:spPr bwMode="auto">
          <a:xfrm>
            <a:off x="2462213" y="3370264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7" name="Oval 1187"/>
          <p:cNvSpPr>
            <a:spLocks noChangeArrowheads="1"/>
          </p:cNvSpPr>
          <p:nvPr/>
        </p:nvSpPr>
        <p:spPr bwMode="auto">
          <a:xfrm>
            <a:off x="2462213" y="3373439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18" name="Rectangle 1188"/>
          <p:cNvSpPr>
            <a:spLocks noChangeArrowheads="1"/>
          </p:cNvSpPr>
          <p:nvPr/>
        </p:nvSpPr>
        <p:spPr bwMode="auto">
          <a:xfrm>
            <a:off x="2605089" y="3486150"/>
            <a:ext cx="448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900">
                <a:solidFill>
                  <a:srgbClr val="0000FF"/>
                </a:solidFill>
                <a:latin typeface="Times New Roman" panose="02020603050405020304" pitchFamily="18" charset="0"/>
              </a:rPr>
              <a:t>SFO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19" name="Rectangle 1189"/>
          <p:cNvSpPr>
            <a:spLocks noChangeArrowheads="1"/>
          </p:cNvSpPr>
          <p:nvPr/>
        </p:nvSpPr>
        <p:spPr bwMode="auto">
          <a:xfrm>
            <a:off x="2390775" y="2890838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0" name="Rectangle 1190"/>
          <p:cNvSpPr>
            <a:spLocks noChangeArrowheads="1"/>
          </p:cNvSpPr>
          <p:nvPr/>
        </p:nvSpPr>
        <p:spPr bwMode="auto">
          <a:xfrm>
            <a:off x="2362201" y="2916239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1" name="Rectangle 1191"/>
          <p:cNvSpPr>
            <a:spLocks noChangeArrowheads="1"/>
          </p:cNvSpPr>
          <p:nvPr/>
        </p:nvSpPr>
        <p:spPr bwMode="auto">
          <a:xfrm>
            <a:off x="2362201" y="2917826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2" name="Rectangle 1192"/>
          <p:cNvSpPr>
            <a:spLocks noChangeArrowheads="1"/>
          </p:cNvSpPr>
          <p:nvPr/>
        </p:nvSpPr>
        <p:spPr bwMode="auto">
          <a:xfrm>
            <a:off x="2433638" y="28781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23" name="Rectangle 1193"/>
          <p:cNvSpPr>
            <a:spLocks noChangeArrowheads="1"/>
          </p:cNvSpPr>
          <p:nvPr/>
        </p:nvSpPr>
        <p:spPr bwMode="auto">
          <a:xfrm>
            <a:off x="2576513" y="303371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24" name="Rectangle 1194"/>
          <p:cNvSpPr>
            <a:spLocks noChangeArrowheads="1"/>
          </p:cNvSpPr>
          <p:nvPr/>
        </p:nvSpPr>
        <p:spPr bwMode="auto">
          <a:xfrm>
            <a:off x="2405063" y="5199063"/>
            <a:ext cx="400050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5" name="Rectangle 1195"/>
          <p:cNvSpPr>
            <a:spLocks noChangeArrowheads="1"/>
          </p:cNvSpPr>
          <p:nvPr/>
        </p:nvSpPr>
        <p:spPr bwMode="auto">
          <a:xfrm>
            <a:off x="2376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6" name="Rectangle 1196"/>
          <p:cNvSpPr>
            <a:spLocks noChangeArrowheads="1"/>
          </p:cNvSpPr>
          <p:nvPr/>
        </p:nvSpPr>
        <p:spPr bwMode="auto">
          <a:xfrm>
            <a:off x="2376488" y="522605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27" name="Rectangle 1197"/>
          <p:cNvSpPr>
            <a:spLocks noChangeArrowheads="1"/>
          </p:cNvSpPr>
          <p:nvPr/>
        </p:nvSpPr>
        <p:spPr bwMode="auto">
          <a:xfrm>
            <a:off x="2447925" y="51863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28" name="Rectangle 1198"/>
          <p:cNvSpPr>
            <a:spLocks noChangeArrowheads="1"/>
          </p:cNvSpPr>
          <p:nvPr/>
        </p:nvSpPr>
        <p:spPr bwMode="auto">
          <a:xfrm>
            <a:off x="2590800" y="53419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29" name="Rectangle 1199"/>
          <p:cNvSpPr>
            <a:spLocks noChangeArrowheads="1"/>
          </p:cNvSpPr>
          <p:nvPr/>
        </p:nvSpPr>
        <p:spPr bwMode="auto">
          <a:xfrm>
            <a:off x="5176838" y="4978400"/>
            <a:ext cx="400050" cy="361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0" name="Rectangle 1200"/>
          <p:cNvSpPr>
            <a:spLocks noChangeArrowheads="1"/>
          </p:cNvSpPr>
          <p:nvPr/>
        </p:nvSpPr>
        <p:spPr bwMode="auto">
          <a:xfrm>
            <a:off x="5133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1" name="Rectangle 1201"/>
          <p:cNvSpPr>
            <a:spLocks noChangeArrowheads="1"/>
          </p:cNvSpPr>
          <p:nvPr/>
        </p:nvSpPr>
        <p:spPr bwMode="auto">
          <a:xfrm>
            <a:off x="5133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2" name="Rectangle 1202"/>
          <p:cNvSpPr>
            <a:spLocks noChangeArrowheads="1"/>
          </p:cNvSpPr>
          <p:nvPr/>
        </p:nvSpPr>
        <p:spPr bwMode="auto">
          <a:xfrm>
            <a:off x="5219700" y="4978400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33" name="Rectangle 1203"/>
          <p:cNvSpPr>
            <a:spLocks noChangeArrowheads="1"/>
          </p:cNvSpPr>
          <p:nvPr/>
        </p:nvSpPr>
        <p:spPr bwMode="auto">
          <a:xfrm>
            <a:off x="5362575" y="512127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34" name="Rectangle 1204"/>
          <p:cNvSpPr>
            <a:spLocks noChangeArrowheads="1"/>
          </p:cNvSpPr>
          <p:nvPr/>
        </p:nvSpPr>
        <p:spPr bwMode="auto">
          <a:xfrm>
            <a:off x="7034213" y="2112963"/>
            <a:ext cx="385762" cy="349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5" name="Rectangle 1205"/>
          <p:cNvSpPr>
            <a:spLocks noChangeArrowheads="1"/>
          </p:cNvSpPr>
          <p:nvPr/>
        </p:nvSpPr>
        <p:spPr bwMode="auto">
          <a:xfrm>
            <a:off x="6991351" y="2138364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6" name="Rectangle 1206"/>
          <p:cNvSpPr>
            <a:spLocks noChangeArrowheads="1"/>
          </p:cNvSpPr>
          <p:nvPr/>
        </p:nvSpPr>
        <p:spPr bwMode="auto">
          <a:xfrm>
            <a:off x="6991351" y="2139951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37" name="Rectangle 1207"/>
          <p:cNvSpPr>
            <a:spLocks noChangeArrowheads="1"/>
          </p:cNvSpPr>
          <p:nvPr/>
        </p:nvSpPr>
        <p:spPr bwMode="auto">
          <a:xfrm>
            <a:off x="7062788" y="210026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38" name="Rectangle 1208"/>
          <p:cNvSpPr>
            <a:spLocks noChangeArrowheads="1"/>
          </p:cNvSpPr>
          <p:nvPr/>
        </p:nvSpPr>
        <p:spPr bwMode="auto">
          <a:xfrm>
            <a:off x="7205663" y="2255838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39" name="Rectangle 1209"/>
          <p:cNvSpPr>
            <a:spLocks noChangeArrowheads="1"/>
          </p:cNvSpPr>
          <p:nvPr/>
        </p:nvSpPr>
        <p:spPr bwMode="auto">
          <a:xfrm>
            <a:off x="7920038" y="5962650"/>
            <a:ext cx="400050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0" name="Rectangle 1210"/>
          <p:cNvSpPr>
            <a:spLocks noChangeArrowheads="1"/>
          </p:cNvSpPr>
          <p:nvPr/>
        </p:nvSpPr>
        <p:spPr bwMode="auto">
          <a:xfrm>
            <a:off x="7877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1" name="Rectangle 1211"/>
          <p:cNvSpPr>
            <a:spLocks noChangeArrowheads="1"/>
          </p:cNvSpPr>
          <p:nvPr/>
        </p:nvSpPr>
        <p:spPr bwMode="auto">
          <a:xfrm>
            <a:off x="7877175" y="6003926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2" name="Rectangle 1212"/>
          <p:cNvSpPr>
            <a:spLocks noChangeArrowheads="1"/>
          </p:cNvSpPr>
          <p:nvPr/>
        </p:nvSpPr>
        <p:spPr bwMode="auto">
          <a:xfrm>
            <a:off x="7948613" y="5964238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43" name="Rectangle 1213"/>
          <p:cNvSpPr>
            <a:spLocks noChangeArrowheads="1"/>
          </p:cNvSpPr>
          <p:nvPr/>
        </p:nvSpPr>
        <p:spPr bwMode="auto">
          <a:xfrm>
            <a:off x="8105775" y="6105525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44" name="Rectangle 1214"/>
          <p:cNvSpPr>
            <a:spLocks noChangeArrowheads="1"/>
          </p:cNvSpPr>
          <p:nvPr/>
        </p:nvSpPr>
        <p:spPr bwMode="auto">
          <a:xfrm>
            <a:off x="8963026" y="3019425"/>
            <a:ext cx="385763" cy="3635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5" name="Rectangle 1215"/>
          <p:cNvSpPr>
            <a:spLocks noChangeArrowheads="1"/>
          </p:cNvSpPr>
          <p:nvPr/>
        </p:nvSpPr>
        <p:spPr bwMode="auto">
          <a:xfrm>
            <a:off x="8920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6" name="Rectangle 1216"/>
          <p:cNvSpPr>
            <a:spLocks noChangeArrowheads="1"/>
          </p:cNvSpPr>
          <p:nvPr/>
        </p:nvSpPr>
        <p:spPr bwMode="auto">
          <a:xfrm>
            <a:off x="8920163" y="3060701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47" name="Rectangle 1217"/>
          <p:cNvSpPr>
            <a:spLocks noChangeArrowheads="1"/>
          </p:cNvSpPr>
          <p:nvPr/>
        </p:nvSpPr>
        <p:spPr bwMode="auto">
          <a:xfrm>
            <a:off x="8991600" y="3021013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3748" name="Rectangle 1218"/>
          <p:cNvSpPr>
            <a:spLocks noChangeArrowheads="1"/>
          </p:cNvSpPr>
          <p:nvPr/>
        </p:nvSpPr>
        <p:spPr bwMode="auto">
          <a:xfrm>
            <a:off x="9134475" y="316230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23749" name="Picture 1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750" name="AutoShape 1220"/>
          <p:cNvCxnSpPr>
            <a:cxnSpLocks noChangeShapeType="1"/>
            <a:stCxn id="23705" idx="1"/>
            <a:endCxn id="23708" idx="5"/>
          </p:cNvCxnSpPr>
          <p:nvPr/>
        </p:nvCxnSpPr>
        <p:spPr bwMode="auto">
          <a:xfrm rot="5400000" flipH="1">
            <a:off x="5950744" y="3298032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1" name="AutoShape 1221"/>
          <p:cNvCxnSpPr>
            <a:cxnSpLocks noChangeShapeType="1"/>
            <a:stCxn id="23705" idx="3"/>
            <a:endCxn id="23717" idx="2"/>
          </p:cNvCxnSpPr>
          <p:nvPr/>
        </p:nvCxnSpPr>
        <p:spPr bwMode="auto">
          <a:xfrm rot="16200000" flipV="1">
            <a:off x="4156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2" name="AutoShape 1222"/>
          <p:cNvCxnSpPr>
            <a:cxnSpLocks noChangeShapeType="1"/>
            <a:stCxn id="23691" idx="3"/>
            <a:endCxn id="23711" idx="7"/>
          </p:cNvCxnSpPr>
          <p:nvPr/>
        </p:nvCxnSpPr>
        <p:spPr bwMode="auto">
          <a:xfrm rot="5400000">
            <a:off x="4944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3" name="AutoShape 1223"/>
          <p:cNvCxnSpPr>
            <a:cxnSpLocks noChangeShapeType="1"/>
            <a:stCxn id="23691" idx="2"/>
            <a:endCxn id="23708" idx="5"/>
          </p:cNvCxnSpPr>
          <p:nvPr/>
        </p:nvCxnSpPr>
        <p:spPr bwMode="auto">
          <a:xfrm rot="10800000">
            <a:off x="6759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4" name="AutoShape 1224"/>
          <p:cNvCxnSpPr>
            <a:cxnSpLocks noChangeShapeType="1"/>
            <a:stCxn id="23711" idx="7"/>
            <a:endCxn id="23714" idx="2"/>
          </p:cNvCxnSpPr>
          <p:nvPr/>
        </p:nvCxnSpPr>
        <p:spPr bwMode="auto">
          <a:xfrm rot="-5400000">
            <a:off x="4179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5" name="AutoShape 1225"/>
          <p:cNvCxnSpPr>
            <a:cxnSpLocks noChangeShapeType="1"/>
            <a:stCxn id="23556" idx="2"/>
            <a:endCxn id="23716" idx="7"/>
          </p:cNvCxnSpPr>
          <p:nvPr/>
        </p:nvCxnSpPr>
        <p:spPr bwMode="auto">
          <a:xfrm rot="10800000" flipV="1">
            <a:off x="3144839" y="1724026"/>
            <a:ext cx="5551487" cy="171132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6" name="AutoShape 1227"/>
          <p:cNvCxnSpPr>
            <a:cxnSpLocks noChangeShapeType="1"/>
            <a:stCxn id="23763" idx="2"/>
            <a:endCxn id="23714" idx="7"/>
          </p:cNvCxnSpPr>
          <p:nvPr/>
        </p:nvCxnSpPr>
        <p:spPr bwMode="auto">
          <a:xfrm flipH="1">
            <a:off x="5815013" y="1724026"/>
            <a:ext cx="2919412" cy="27336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7" name="AutoShape 1228"/>
          <p:cNvCxnSpPr>
            <a:cxnSpLocks noChangeShapeType="1"/>
            <a:stCxn id="23763" idx="1"/>
            <a:endCxn id="23708" idx="7"/>
          </p:cNvCxnSpPr>
          <p:nvPr/>
        </p:nvCxnSpPr>
        <p:spPr bwMode="auto">
          <a:xfrm rot="-5400000" flipH="1" flipV="1">
            <a:off x="7527926" y="800101"/>
            <a:ext cx="555625" cy="2092325"/>
          </a:xfrm>
          <a:prstGeom prst="curvedConnector3">
            <a:avLst>
              <a:gd name="adj1" fmla="val -18005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758" name="Group 1229"/>
          <p:cNvGrpSpPr>
            <a:grpSpLocks/>
          </p:cNvGrpSpPr>
          <p:nvPr/>
        </p:nvGrpSpPr>
        <p:grpSpPr bwMode="auto">
          <a:xfrm>
            <a:off x="8734425" y="1503364"/>
            <a:ext cx="800100" cy="439737"/>
            <a:chOff x="4542" y="947"/>
            <a:chExt cx="504" cy="277"/>
          </a:xfrm>
        </p:grpSpPr>
        <p:sp>
          <p:nvSpPr>
            <p:cNvPr id="23763" name="Oval 1230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64" name="Rectangle 1231"/>
            <p:cNvSpPr>
              <a:spLocks noChangeArrowheads="1"/>
            </p:cNvSpPr>
            <p:nvPr/>
          </p:nvSpPr>
          <p:spPr bwMode="auto">
            <a:xfrm>
              <a:off x="4655" y="1002"/>
              <a:ext cx="29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900">
                  <a:solidFill>
                    <a:srgbClr val="0000FF"/>
                  </a:solidFill>
                  <a:latin typeface="Times New Roman" panose="02020603050405020304" pitchFamily="18" charset="0"/>
                </a:rPr>
                <a:t>BOS</a:t>
              </a:r>
              <a:endParaRPr lang="en-US" altLang="en-US" b="1">
                <a:latin typeface="Times" panose="02020603050405020304" pitchFamily="18" charset="0"/>
              </a:endParaRPr>
            </a:p>
          </p:txBody>
        </p:sp>
      </p:grpSp>
      <p:cxnSp>
        <p:nvCxnSpPr>
          <p:cNvPr id="23759" name="AutoShape 1232"/>
          <p:cNvCxnSpPr>
            <a:cxnSpLocks noChangeShapeType="1"/>
          </p:cNvCxnSpPr>
          <p:nvPr/>
        </p:nvCxnSpPr>
        <p:spPr bwMode="auto">
          <a:xfrm flipH="1">
            <a:off x="3330576" y="1724026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60" name="AutoShape 1233"/>
          <p:cNvCxnSpPr>
            <a:cxnSpLocks noChangeShapeType="1"/>
          </p:cNvCxnSpPr>
          <p:nvPr/>
        </p:nvCxnSpPr>
        <p:spPr bwMode="auto">
          <a:xfrm rot="-5400000" flipH="1" flipV="1">
            <a:off x="3917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61" name="AutoShape 1234"/>
          <p:cNvCxnSpPr>
            <a:cxnSpLocks noChangeShapeType="1"/>
          </p:cNvCxnSpPr>
          <p:nvPr/>
        </p:nvCxnSpPr>
        <p:spPr bwMode="auto">
          <a:xfrm flipH="1" flipV="1">
            <a:off x="2862264" y="3836989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62" name="AutoShape 202"/>
          <p:cNvCxnSpPr>
            <a:cxnSpLocks noChangeShapeType="1"/>
          </p:cNvCxnSpPr>
          <p:nvPr/>
        </p:nvCxnSpPr>
        <p:spPr bwMode="auto">
          <a:xfrm rot="5400000">
            <a:off x="3666332" y="2242345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81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DAGs and Topological Ordering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/>
                  <a:t>A directed acyclic graph (DAG) is a digraph that has no directed cycles</a:t>
                </a:r>
              </a:p>
              <a:p>
                <a:r>
                  <a:rPr lang="en-US" altLang="en-US" dirty="0" smtClean="0"/>
                  <a:t>A topological ordering of a digraph is a numbering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/>
                  <a:t>O</a:t>
                </a:r>
                <a:r>
                  <a:rPr lang="en-US" altLang="en-US" dirty="0" smtClean="0"/>
                  <a:t>f the vertices such that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Example: in a task scheduling digraph, a topological ordering a task sequence that satisfies the precedence constraints</a:t>
                </a:r>
              </a:p>
              <a:p>
                <a:r>
                  <a:rPr lang="en-US" altLang="en-US" dirty="0" smtClean="0"/>
                  <a:t>Theorem - A digraph admits a topological ordering if and only if it is a DAG</a:t>
                </a:r>
                <a:endParaRPr lang="en-US" altLang="en-US" dirty="0"/>
              </a:p>
            </p:txBody>
          </p:sp>
        </mc:Choice>
        <mc:Fallback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  <a:blipFill rotWithShape="0">
                <a:blip r:embed="rId2"/>
                <a:stretch>
                  <a:fillRect l="-164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32172" y="1807028"/>
            <a:ext cx="3213100" cy="2057400"/>
            <a:chOff x="6629400" y="1600200"/>
            <a:chExt cx="3213100" cy="2057400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629400" y="2209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6629400" y="3200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7924800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7924800" y="2743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9210675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87" name="AutoShape 9"/>
            <p:cNvCxnSpPr>
              <a:cxnSpLocks noChangeShapeType="1"/>
              <a:stCxn id="24582" idx="7"/>
              <a:endCxn id="24584" idx="2"/>
            </p:cNvCxnSpPr>
            <p:nvPr/>
          </p:nvCxnSpPr>
          <p:spPr bwMode="auto">
            <a:xfrm flipV="1">
              <a:off x="7019925" y="18288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0"/>
            <p:cNvCxnSpPr>
              <a:cxnSpLocks noChangeShapeType="1"/>
              <a:stCxn id="24582" idx="5"/>
              <a:endCxn id="24585" idx="2"/>
            </p:cNvCxnSpPr>
            <p:nvPr/>
          </p:nvCxnSpPr>
          <p:spPr bwMode="auto">
            <a:xfrm>
              <a:off x="7019925" y="26098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11"/>
            <p:cNvCxnSpPr>
              <a:cxnSpLocks noChangeShapeType="1"/>
              <a:stCxn id="24584" idx="6"/>
              <a:endCxn id="24586" idx="2"/>
            </p:cNvCxnSpPr>
            <p:nvPr/>
          </p:nvCxnSpPr>
          <p:spPr bwMode="auto">
            <a:xfrm>
              <a:off x="8391526" y="18288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12"/>
            <p:cNvCxnSpPr>
              <a:cxnSpLocks noChangeShapeType="1"/>
              <a:stCxn id="24585" idx="0"/>
              <a:endCxn id="24584" idx="4"/>
            </p:cNvCxnSpPr>
            <p:nvPr/>
          </p:nvCxnSpPr>
          <p:spPr bwMode="auto">
            <a:xfrm flipV="1">
              <a:off x="8153400" y="20669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13"/>
            <p:cNvCxnSpPr>
              <a:cxnSpLocks noChangeShapeType="1"/>
              <a:stCxn id="24583" idx="6"/>
              <a:endCxn id="24585" idx="3"/>
            </p:cNvCxnSpPr>
            <p:nvPr/>
          </p:nvCxnSpPr>
          <p:spPr bwMode="auto">
            <a:xfrm flipV="1">
              <a:off x="7096125" y="31432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8750300" y="32004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DAG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7372" y="4016828"/>
            <a:ext cx="4064000" cy="2583598"/>
            <a:chOff x="6324600" y="3810000"/>
            <a:chExt cx="4064000" cy="2583598"/>
          </a:xfrm>
        </p:grpSpPr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6629400" y="47974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94" name="Oval 16"/>
            <p:cNvSpPr>
              <a:spLocks noChangeArrowheads="1"/>
            </p:cNvSpPr>
            <p:nvPr/>
          </p:nvSpPr>
          <p:spPr bwMode="auto">
            <a:xfrm>
              <a:off x="6629400" y="5788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95" name="Oval 17"/>
            <p:cNvSpPr>
              <a:spLocks noChangeArrowheads="1"/>
            </p:cNvSpPr>
            <p:nvPr/>
          </p:nvSpPr>
          <p:spPr bwMode="auto">
            <a:xfrm>
              <a:off x="7924800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96" name="Oval 18"/>
            <p:cNvSpPr>
              <a:spLocks noChangeArrowheads="1"/>
            </p:cNvSpPr>
            <p:nvPr/>
          </p:nvSpPr>
          <p:spPr bwMode="auto">
            <a:xfrm>
              <a:off x="7924800" y="5330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97" name="Oval 19"/>
            <p:cNvSpPr>
              <a:spLocks noChangeArrowheads="1"/>
            </p:cNvSpPr>
            <p:nvPr/>
          </p:nvSpPr>
          <p:spPr bwMode="auto">
            <a:xfrm>
              <a:off x="9210675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98" name="AutoShape 20"/>
            <p:cNvCxnSpPr>
              <a:cxnSpLocks noChangeShapeType="1"/>
              <a:stCxn id="24593" idx="7"/>
              <a:endCxn id="24595" idx="2"/>
            </p:cNvCxnSpPr>
            <p:nvPr/>
          </p:nvCxnSpPr>
          <p:spPr bwMode="auto">
            <a:xfrm flipV="1">
              <a:off x="7019925" y="4416425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93" idx="5"/>
              <a:endCxn id="24596" idx="2"/>
            </p:cNvCxnSpPr>
            <p:nvPr/>
          </p:nvCxnSpPr>
          <p:spPr bwMode="auto">
            <a:xfrm>
              <a:off x="7019925" y="5197475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5" idx="6"/>
              <a:endCxn id="24597" idx="2"/>
            </p:cNvCxnSpPr>
            <p:nvPr/>
          </p:nvCxnSpPr>
          <p:spPr bwMode="auto">
            <a:xfrm>
              <a:off x="8391526" y="4416425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6" idx="0"/>
              <a:endCxn id="24595" idx="4"/>
            </p:cNvCxnSpPr>
            <p:nvPr/>
          </p:nvCxnSpPr>
          <p:spPr bwMode="auto">
            <a:xfrm flipV="1">
              <a:off x="8153400" y="4654550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4" idx="6"/>
              <a:endCxn id="24596" idx="3"/>
            </p:cNvCxnSpPr>
            <p:nvPr/>
          </p:nvCxnSpPr>
          <p:spPr bwMode="auto">
            <a:xfrm flipV="1">
              <a:off x="7096125" y="5730875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305800" y="5562601"/>
              <a:ext cx="208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Topological ordering of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6324600" y="5410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305800" y="5029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82296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94488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9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</a:t>
            </a:r>
            <a:r>
              <a:rPr lang="en-US" altLang="en-US" sz="2800" dirty="0" smtClean="0"/>
              <a:t>Sorting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44296"/>
            <a:ext cx="5121276" cy="4294186"/>
            <a:chOff x="3519488" y="2176464"/>
            <a:chExt cx="5121276" cy="4294186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6" name="Rectangle 244"/>
            <p:cNvSpPr>
              <a:spLocks noChangeArrowheads="1"/>
            </p:cNvSpPr>
            <p:nvPr/>
          </p:nvSpPr>
          <p:spPr bwMode="auto">
            <a:xfrm>
              <a:off x="4826001" y="4402139"/>
              <a:ext cx="14682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write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 program</a:t>
              </a:r>
            </a:p>
          </p:txBody>
        </p: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0" name="Rectangle 238"/>
            <p:cNvSpPr>
              <a:spLocks noChangeArrowheads="1"/>
            </p:cNvSpPr>
            <p:nvPr/>
          </p:nvSpPr>
          <p:spPr bwMode="auto">
            <a:xfrm>
              <a:off x="6627814" y="3586164"/>
              <a:ext cx="7017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more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635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5" name="Rectangle 243"/>
            <p:cNvSpPr>
              <a:spLocks noChangeArrowheads="1"/>
            </p:cNvSpPr>
            <p:nvPr/>
          </p:nvSpPr>
          <p:spPr bwMode="auto">
            <a:xfrm>
              <a:off x="6532563" y="6081713"/>
              <a:ext cx="20574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dream about graphs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69569" name="Text Box 257"/>
            <p:cNvSpPr txBox="1">
              <a:spLocks noChangeArrowheads="1"/>
            </p:cNvSpPr>
            <p:nvPr/>
          </p:nvSpPr>
          <p:spPr bwMode="auto">
            <a:xfrm>
              <a:off x="3592514" y="5029200"/>
              <a:ext cx="157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1600" dirty="0"/>
                <a:t>bake cookies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</a:t>
            </a:r>
            <a:r>
              <a:rPr lang="en-US" altLang="en-US" sz="2800" dirty="0" smtClean="0"/>
              <a:t>Sorting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01433"/>
            <a:ext cx="5121276" cy="4337049"/>
            <a:chOff x="3519488" y="2133601"/>
            <a:chExt cx="5121276" cy="4337049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6" name="Rectangle 244"/>
            <p:cNvSpPr>
              <a:spLocks noChangeArrowheads="1"/>
            </p:cNvSpPr>
            <p:nvPr/>
          </p:nvSpPr>
          <p:spPr bwMode="auto">
            <a:xfrm>
              <a:off x="4826001" y="4402139"/>
              <a:ext cx="14682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write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 program</a:t>
              </a:r>
            </a:p>
          </p:txBody>
        </p: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0" name="Rectangle 238"/>
            <p:cNvSpPr>
              <a:spLocks noChangeArrowheads="1"/>
            </p:cNvSpPr>
            <p:nvPr/>
          </p:nvSpPr>
          <p:spPr bwMode="auto">
            <a:xfrm>
              <a:off x="6627814" y="3586164"/>
              <a:ext cx="7017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more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635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5" name="Rectangle 243"/>
            <p:cNvSpPr>
              <a:spLocks noChangeArrowheads="1"/>
            </p:cNvSpPr>
            <p:nvPr/>
          </p:nvSpPr>
          <p:spPr bwMode="auto">
            <a:xfrm>
              <a:off x="6532563" y="6081713"/>
              <a:ext cx="20574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dream about graphs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5642" name="Rectangle 246"/>
            <p:cNvSpPr>
              <a:spLocks noChangeArrowheads="1"/>
            </p:cNvSpPr>
            <p:nvPr/>
          </p:nvSpPr>
          <p:spPr bwMode="auto">
            <a:xfrm>
              <a:off x="4449763" y="2133601"/>
              <a:ext cx="1127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1</a:t>
              </a:r>
            </a:p>
          </p:txBody>
        </p:sp>
        <p:sp>
          <p:nvSpPr>
            <p:cNvPr id="25643" name="Rectangle 247"/>
            <p:cNvSpPr>
              <a:spLocks noChangeArrowheads="1"/>
            </p:cNvSpPr>
            <p:nvPr/>
          </p:nvSpPr>
          <p:spPr bwMode="auto">
            <a:xfrm>
              <a:off x="5113338" y="2571751"/>
              <a:ext cx="1127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2</a:t>
              </a:r>
            </a:p>
          </p:txBody>
        </p:sp>
        <p:sp>
          <p:nvSpPr>
            <p:cNvPr id="25644" name="Rectangle 248"/>
            <p:cNvSpPr>
              <a:spLocks noChangeArrowheads="1"/>
            </p:cNvSpPr>
            <p:nvPr/>
          </p:nvSpPr>
          <p:spPr bwMode="auto">
            <a:xfrm>
              <a:off x="6794501" y="25225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3</a:t>
              </a:r>
            </a:p>
          </p:txBody>
        </p:sp>
        <p:sp>
          <p:nvSpPr>
            <p:cNvPr id="25645" name="Rectangle 249"/>
            <p:cNvSpPr>
              <a:spLocks noChangeArrowheads="1"/>
            </p:cNvSpPr>
            <p:nvPr/>
          </p:nvSpPr>
          <p:spPr bwMode="auto">
            <a:xfrm>
              <a:off x="5810251" y="32972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4</a:t>
              </a:r>
            </a:p>
          </p:txBody>
        </p:sp>
        <p:sp>
          <p:nvSpPr>
            <p:cNvPr id="25646" name="Rectangle 250"/>
            <p:cNvSpPr>
              <a:spLocks noChangeArrowheads="1"/>
            </p:cNvSpPr>
            <p:nvPr/>
          </p:nvSpPr>
          <p:spPr bwMode="auto">
            <a:xfrm>
              <a:off x="7237413" y="3281363"/>
              <a:ext cx="1127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5</a:t>
              </a:r>
            </a:p>
          </p:txBody>
        </p:sp>
        <p:sp>
          <p:nvSpPr>
            <p:cNvPr id="25647" name="Rectangle 251"/>
            <p:cNvSpPr>
              <a:spLocks noChangeArrowheads="1"/>
            </p:cNvSpPr>
            <p:nvPr/>
          </p:nvSpPr>
          <p:spPr bwMode="auto">
            <a:xfrm>
              <a:off x="7643813" y="4445001"/>
              <a:ext cx="1127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6</a:t>
              </a:r>
            </a:p>
          </p:txBody>
        </p:sp>
        <p:sp>
          <p:nvSpPr>
            <p:cNvPr id="25648" name="Rectangle 252"/>
            <p:cNvSpPr>
              <a:spLocks noChangeArrowheads="1"/>
            </p:cNvSpPr>
            <p:nvPr/>
          </p:nvSpPr>
          <p:spPr bwMode="auto">
            <a:xfrm>
              <a:off x="4238626" y="370998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7</a:t>
              </a:r>
            </a:p>
          </p:txBody>
        </p:sp>
        <p:sp>
          <p:nvSpPr>
            <p:cNvPr id="25649" name="Rectangle 253"/>
            <p:cNvSpPr>
              <a:spLocks noChangeArrowheads="1"/>
            </p:cNvSpPr>
            <p:nvPr/>
          </p:nvSpPr>
          <p:spPr bwMode="auto">
            <a:xfrm>
              <a:off x="5907088" y="4114801"/>
              <a:ext cx="1127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8</a:t>
              </a:r>
            </a:p>
          </p:txBody>
        </p:sp>
        <p:sp>
          <p:nvSpPr>
            <p:cNvPr id="25650" name="Rectangle 254"/>
            <p:cNvSpPr>
              <a:spLocks noChangeArrowheads="1"/>
            </p:cNvSpPr>
            <p:nvPr/>
          </p:nvSpPr>
          <p:spPr bwMode="auto">
            <a:xfrm>
              <a:off x="4114801" y="4724401"/>
              <a:ext cx="1127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/>
                <a:t>9</a:t>
              </a:r>
            </a:p>
          </p:txBody>
        </p:sp>
        <p:sp>
          <p:nvSpPr>
            <p:cNvPr id="269567" name="Rectangle 255"/>
            <p:cNvSpPr>
              <a:spLocks noChangeArrowheads="1"/>
            </p:cNvSpPr>
            <p:nvPr/>
          </p:nvSpPr>
          <p:spPr bwMode="auto">
            <a:xfrm>
              <a:off x="5654675" y="54737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69568" name="Rectangle 256"/>
            <p:cNvSpPr>
              <a:spLocks noChangeArrowheads="1"/>
            </p:cNvSpPr>
            <p:nvPr/>
          </p:nvSpPr>
          <p:spPr bwMode="auto">
            <a:xfrm>
              <a:off x="7775575" y="57150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11</a:t>
              </a:r>
            </a:p>
          </p:txBody>
        </p:sp>
        <p:sp>
          <p:nvSpPr>
            <p:cNvPr id="269569" name="Text Box 257"/>
            <p:cNvSpPr txBox="1">
              <a:spLocks noChangeArrowheads="1"/>
            </p:cNvSpPr>
            <p:nvPr/>
          </p:nvSpPr>
          <p:spPr bwMode="auto">
            <a:xfrm>
              <a:off x="3592514" y="5029200"/>
              <a:ext cx="157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en-US" sz="1600" dirty="0"/>
                <a:t>bake cookies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Topological Sorting</a:t>
            </a:r>
            <a:endParaRPr lang="en-US" altLang="en-US" smtClean="0"/>
          </a:p>
        </p:txBody>
      </p:sp>
      <p:sp>
        <p:nvSpPr>
          <p:cNvPr id="26628" name="Rectangle 1106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Note: This algorithm is different than the one in the book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2249486"/>
                <a:ext cx="5900057" cy="35417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u="sng" smtClean="0">
                        <a:latin typeface="Cambria Math" panose="02040503050406030204" pitchFamily="18" charset="0"/>
                      </a:rPr>
                      <m:t>TopologicalSort</m:t>
                    </m:r>
                    <m:d>
                      <m:dPr>
                        <m:ctrlP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u="sng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numVertices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/>
                  <a:t>while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empty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be a vertex with no outgoing edges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Label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eraseVertex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2249486"/>
                <a:ext cx="5900057" cy="3541714"/>
              </a:xfrm>
              <a:blipFill rotWithShape="0">
                <a:blip r:embed="rId2"/>
                <a:stretch>
                  <a:fillRect l="-2273" t="-1377" r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with DFS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Simulate the algorithm by using depth-first search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time.</a:t>
                </a:r>
              </a:p>
              <a:p>
                <a:endParaRPr lang="en-US" alt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/>
                  <a:t>Algorithm</a:t>
                </a:r>
                <a:r>
                  <a:rPr lang="en-US" alt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u="sng" smtClean="0">
                        <a:latin typeface="Cambria Math" panose="02040503050406030204" pitchFamily="18" charset="0"/>
                      </a:rPr>
                      <m:t>topologicalDFS</m:t>
                    </m:r>
                    <m:d>
                      <m:dPr>
                        <m:ctrlP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Input</a:t>
                </a:r>
                <a:r>
                  <a:rPr lang="en-US" altLang="en-US" dirty="0" smtClean="0"/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Output</a:t>
                </a:r>
                <a:r>
                  <a:rPr lang="en-US" altLang="en-US" dirty="0" smtClean="0"/>
                  <a:t>: Topological ordering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numVertices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/>
                  <a:t>Initialize all vertices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/>
                  <a:t>for</a:t>
                </a:r>
                <a:r>
                  <a:rPr lang="en-US" altLang="en-US" dirty="0" smtClean="0"/>
                  <a:t> each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b="1" dirty="0" smtClean="0"/>
                  <a:t> if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topologicalDFS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75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11865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/>
                  <a:t>Algorithm</a:t>
                </a:r>
                <a:r>
                  <a:rPr lang="en-US" alt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u="sng" smtClean="0">
                        <a:latin typeface="Cambria Math" panose="02040503050406030204" pitchFamily="18" charset="0"/>
                      </a:rPr>
                      <m:t>topologicalDFS</m:t>
                    </m:r>
                    <m:d>
                      <m:dPr>
                        <m:ctrlP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Input</a:t>
                </a:r>
                <a:r>
                  <a:rPr lang="en-US" altLang="en-US" dirty="0" smtClean="0"/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, start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/>
                  <a:t>Output</a:t>
                </a:r>
                <a:r>
                  <a:rPr lang="en-US" altLang="en-US" dirty="0" smtClean="0"/>
                  <a:t>: Labeling of the vertices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b="0" dirty="0" smtClean="0"/>
                  <a:t/>
                </a:r>
                <a:br>
                  <a:rPr lang="en-US" altLang="en-US" b="0" dirty="0" smtClean="0"/>
                </a:br>
                <a:r>
                  <a:rPr lang="en-US" altLang="en-US" b="0" dirty="0" smtClean="0"/>
                  <a:t>            </a:t>
                </a:r>
                <a:r>
                  <a:rPr lang="en-US" altLang="en-US" dirty="0" smtClean="0"/>
                  <a:t>in the connected component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outEdges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dest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/>
                  <a:t>  </a:t>
                </a:r>
                <a:r>
                  <a:rPr lang="en-US" altLang="en-US" b="1" dirty="0" smtClean="0"/>
                  <a:t>if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is a discovery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topologicalDFS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en-US" b="0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/>
                  <a:t>  </a:t>
                </a:r>
                <a:r>
                  <a:rPr lang="en-US" alt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is a forward, cross, or back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/>
                  <a:t>Label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with topological number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118657"/>
              </a:xfrm>
              <a:blipFill rotWithShape="0">
                <a:blip r:embed="rId3"/>
                <a:stretch>
                  <a:fillRect l="-1502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8678" name="Rectangle 142"/>
            <p:cNvSpPr>
              <a:spLocks noChangeArrowheads="1"/>
            </p:cNvSpPr>
            <p:nvPr/>
          </p:nvSpPr>
          <p:spPr bwMode="auto">
            <a:xfrm>
              <a:off x="6176963" y="3673475"/>
              <a:ext cx="23812" cy="7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Oval 192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Oval 193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Oval 194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Oval 195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Oval 196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197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198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Oval 199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Oval 200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8690" name="AutoShape 203"/>
            <p:cNvCxnSpPr>
              <a:cxnSpLocks noChangeShapeType="1"/>
              <a:stCxn id="28681" idx="2"/>
              <a:endCxn id="2868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204"/>
            <p:cNvCxnSpPr>
              <a:cxnSpLocks noChangeShapeType="1"/>
              <a:stCxn id="28681" idx="4"/>
              <a:endCxn id="2868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205"/>
            <p:cNvCxnSpPr>
              <a:cxnSpLocks noChangeShapeType="1"/>
              <a:stCxn id="28687" idx="2"/>
              <a:endCxn id="2868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206"/>
            <p:cNvCxnSpPr>
              <a:cxnSpLocks noChangeShapeType="1"/>
              <a:stCxn id="28685" idx="2"/>
              <a:endCxn id="2868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AutoShape 207"/>
            <p:cNvCxnSpPr>
              <a:cxnSpLocks noChangeShapeType="1"/>
              <a:stCxn id="28685" idx="3"/>
              <a:endCxn id="2868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AutoShape 208"/>
            <p:cNvCxnSpPr>
              <a:cxnSpLocks noChangeShapeType="1"/>
              <a:stCxn id="28684" idx="6"/>
              <a:endCxn id="2868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209"/>
            <p:cNvCxnSpPr>
              <a:cxnSpLocks noChangeShapeType="1"/>
              <a:stCxn id="28682" idx="4"/>
              <a:endCxn id="2868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AutoShape 210"/>
            <p:cNvCxnSpPr>
              <a:cxnSpLocks noChangeShapeType="1"/>
              <a:stCxn id="28686" idx="5"/>
              <a:endCxn id="2868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AutoShape 211"/>
            <p:cNvCxnSpPr>
              <a:cxnSpLocks noChangeShapeType="1"/>
              <a:stCxn id="28688" idx="5"/>
              <a:endCxn id="2868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AutoShape 212"/>
            <p:cNvCxnSpPr>
              <a:cxnSpLocks noChangeShapeType="1"/>
              <a:stCxn id="28688" idx="4"/>
              <a:endCxn id="2868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AutoShape 213"/>
            <p:cNvCxnSpPr>
              <a:cxnSpLocks noChangeShapeType="1"/>
              <a:stCxn id="28688" idx="6"/>
              <a:endCxn id="2868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AutoShape 214"/>
            <p:cNvCxnSpPr>
              <a:cxnSpLocks noChangeShapeType="1"/>
              <a:stCxn id="28683" idx="6"/>
              <a:endCxn id="2868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AutoShape 215"/>
            <p:cNvCxnSpPr>
              <a:cxnSpLocks noChangeShapeType="1"/>
              <a:stCxn id="28687" idx="3"/>
              <a:endCxn id="2868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37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5781676" y="17526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5853114" y="44958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6067426" y="30892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3943351" y="49053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9" name="Oval 11"/>
          <p:cNvSpPr>
            <a:spLocks noChangeArrowheads="1"/>
          </p:cNvSpPr>
          <p:nvPr/>
        </p:nvSpPr>
        <p:spPr bwMode="auto">
          <a:xfrm>
            <a:off x="7686676" y="36226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4940301" y="36020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1" name="Oval 13"/>
          <p:cNvSpPr>
            <a:spLocks noChangeArrowheads="1"/>
          </p:cNvSpPr>
          <p:nvPr/>
        </p:nvSpPr>
        <p:spPr bwMode="auto">
          <a:xfrm>
            <a:off x="8312151" y="19256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6" name="Oval 14"/>
          <p:cNvSpPr>
            <a:spLocks noChangeArrowheads="1"/>
          </p:cNvSpPr>
          <p:nvPr/>
        </p:nvSpPr>
        <p:spPr bwMode="auto">
          <a:xfrm>
            <a:off x="3829051" y="26670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87" name="Oval 15"/>
          <p:cNvSpPr>
            <a:spLocks noChangeArrowheads="1"/>
          </p:cNvSpPr>
          <p:nvPr/>
        </p:nvSpPr>
        <p:spPr bwMode="auto">
          <a:xfrm>
            <a:off x="6148389" y="56213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9</a:t>
            </a:r>
          </a:p>
        </p:txBody>
      </p:sp>
      <p:cxnSp>
        <p:nvCxnSpPr>
          <p:cNvPr id="29714" name="AutoShape 16"/>
          <p:cNvCxnSpPr>
            <a:cxnSpLocks noChangeShapeType="1"/>
            <a:stCxn id="284679" idx="2"/>
            <a:endCxn id="284686" idx="7"/>
          </p:cNvCxnSpPr>
          <p:nvPr/>
        </p:nvCxnSpPr>
        <p:spPr bwMode="auto">
          <a:xfrm flipH="1">
            <a:off x="4303713" y="2036764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AutoShape 17"/>
          <p:cNvCxnSpPr>
            <a:cxnSpLocks noChangeShapeType="1"/>
            <a:stCxn id="284679" idx="4"/>
            <a:endCxn id="29707" idx="0"/>
          </p:cNvCxnSpPr>
          <p:nvPr/>
        </p:nvCxnSpPr>
        <p:spPr bwMode="auto">
          <a:xfrm>
            <a:off x="6059488" y="2338389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11" idx="2"/>
            <a:endCxn id="29707" idx="7"/>
          </p:cNvCxnSpPr>
          <p:nvPr/>
        </p:nvCxnSpPr>
        <p:spPr bwMode="auto">
          <a:xfrm flipH="1">
            <a:off x="6542088" y="2209801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9" idx="2"/>
            <a:endCxn id="29706" idx="7"/>
          </p:cNvCxnSpPr>
          <p:nvPr/>
        </p:nvCxnSpPr>
        <p:spPr bwMode="auto">
          <a:xfrm flipH="1">
            <a:off x="6327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9" idx="3"/>
            <a:endCxn id="284687" idx="7"/>
          </p:cNvCxnSpPr>
          <p:nvPr/>
        </p:nvCxnSpPr>
        <p:spPr bwMode="auto">
          <a:xfrm flipH="1">
            <a:off x="6623050" y="4125914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84682" idx="6"/>
            <a:endCxn id="284687" idx="2"/>
          </p:cNvCxnSpPr>
          <p:nvPr/>
        </p:nvCxnSpPr>
        <p:spPr bwMode="auto">
          <a:xfrm>
            <a:off x="4518026" y="5189538"/>
            <a:ext cx="1611313" cy="7159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  <a:stCxn id="29706" idx="4"/>
            <a:endCxn id="284687" idx="1"/>
          </p:cNvCxnSpPr>
          <p:nvPr/>
        </p:nvCxnSpPr>
        <p:spPr bwMode="auto">
          <a:xfrm>
            <a:off x="6130926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10" idx="5"/>
            <a:endCxn id="29706" idx="1"/>
          </p:cNvCxnSpPr>
          <p:nvPr/>
        </p:nvCxnSpPr>
        <p:spPr bwMode="auto">
          <a:xfrm>
            <a:off x="5414963" y="4105276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4"/>
          <p:cNvCxnSpPr>
            <a:cxnSpLocks noChangeShapeType="1"/>
            <a:stCxn id="284686" idx="5"/>
            <a:endCxn id="29710" idx="1"/>
          </p:cNvCxnSpPr>
          <p:nvPr/>
        </p:nvCxnSpPr>
        <p:spPr bwMode="auto">
          <a:xfrm>
            <a:off x="4303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5"/>
          <p:cNvCxnSpPr>
            <a:cxnSpLocks noChangeShapeType="1"/>
            <a:stCxn id="284686" idx="4"/>
            <a:endCxn id="284682" idx="0"/>
          </p:cNvCxnSpPr>
          <p:nvPr/>
        </p:nvCxnSpPr>
        <p:spPr bwMode="auto">
          <a:xfrm>
            <a:off x="4106863" y="3252789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6"/>
          <p:cNvCxnSpPr>
            <a:cxnSpLocks noChangeShapeType="1"/>
            <a:stCxn id="284686" idx="6"/>
            <a:endCxn id="29707" idx="2"/>
          </p:cNvCxnSpPr>
          <p:nvPr/>
        </p:nvCxnSpPr>
        <p:spPr bwMode="auto">
          <a:xfrm>
            <a:off x="4403725" y="2951164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7"/>
          <p:cNvCxnSpPr>
            <a:cxnSpLocks noChangeShapeType="1"/>
            <a:stCxn id="29707" idx="6"/>
            <a:endCxn id="29709" idx="1"/>
          </p:cNvCxnSpPr>
          <p:nvPr/>
        </p:nvCxnSpPr>
        <p:spPr bwMode="auto">
          <a:xfrm>
            <a:off x="6642100" y="3373439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28"/>
          <p:cNvCxnSpPr>
            <a:cxnSpLocks noChangeShapeType="1"/>
            <a:stCxn id="29711" idx="3"/>
            <a:endCxn id="29709" idx="7"/>
          </p:cNvCxnSpPr>
          <p:nvPr/>
        </p:nvCxnSpPr>
        <p:spPr bwMode="auto">
          <a:xfrm flipH="1">
            <a:off x="8161339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0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Digraphs</a:t>
            </a:r>
            <a:endParaRPr lang="en-US" altLang="en-US" smtClean="0"/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A digraph is a graph whose edges are all directed</a:t>
            </a:r>
          </a:p>
          <a:p>
            <a:pPr lvl="1"/>
            <a:r>
              <a:rPr lang="en-US" altLang="en-US" smtClean="0"/>
              <a:t>Short for “directed graph”</a:t>
            </a:r>
          </a:p>
          <a:p>
            <a:r>
              <a:rPr lang="en-US" altLang="en-US" smtClean="0"/>
              <a:t>Applications</a:t>
            </a:r>
          </a:p>
          <a:p>
            <a:pPr lvl="1"/>
            <a:r>
              <a:rPr lang="en-US" altLang="en-US" smtClean="0"/>
              <a:t>one-way streets</a:t>
            </a:r>
          </a:p>
          <a:p>
            <a:pPr lvl="1"/>
            <a:r>
              <a:rPr lang="en-US" altLang="en-US" smtClean="0"/>
              <a:t>flights</a:t>
            </a:r>
          </a:p>
          <a:p>
            <a:pPr lvl="1"/>
            <a:r>
              <a:rPr lang="en-US" altLang="en-US" smtClean="0"/>
              <a:t>task scheduling</a:t>
            </a:r>
            <a:endParaRPr lang="en-US" altLang="en-US"/>
          </a:p>
        </p:txBody>
      </p: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7239001" y="2095500"/>
            <a:ext cx="2828925" cy="3352800"/>
            <a:chOff x="3600" y="1320"/>
            <a:chExt cx="1782" cy="2112"/>
          </a:xfrm>
        </p:grpSpPr>
        <p:sp>
          <p:nvSpPr>
            <p:cNvPr id="4103" name="Oval 4"/>
            <p:cNvSpPr>
              <a:spLocks noChangeArrowheads="1"/>
            </p:cNvSpPr>
            <p:nvPr/>
          </p:nvSpPr>
          <p:spPr bwMode="auto">
            <a:xfrm>
              <a:off x="4038" y="31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3600" y="22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4105" name="Oval 6"/>
            <p:cNvSpPr>
              <a:spLocks noChangeArrowheads="1"/>
            </p:cNvSpPr>
            <p:nvPr/>
          </p:nvSpPr>
          <p:spPr bwMode="auto">
            <a:xfrm>
              <a:off x="3846" y="132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4106" name="Oval 7"/>
            <p:cNvSpPr>
              <a:spLocks noChangeArrowheads="1"/>
            </p:cNvSpPr>
            <p:nvPr/>
          </p:nvSpPr>
          <p:spPr bwMode="auto">
            <a:xfrm>
              <a:off x="5094" y="26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4806" y="180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4108" name="AutoShape 9"/>
            <p:cNvCxnSpPr>
              <a:cxnSpLocks noChangeShapeType="1"/>
              <a:stCxn id="4103" idx="1"/>
              <a:endCxn id="4104" idx="4"/>
            </p:cNvCxnSpPr>
            <p:nvPr/>
          </p:nvCxnSpPr>
          <p:spPr bwMode="auto">
            <a:xfrm flipH="1" flipV="1">
              <a:off x="3744" y="2574"/>
              <a:ext cx="336" cy="6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AutoShape 10"/>
            <p:cNvCxnSpPr>
              <a:cxnSpLocks noChangeShapeType="1"/>
              <a:stCxn id="4103" idx="7"/>
              <a:endCxn id="4106" idx="3"/>
            </p:cNvCxnSpPr>
            <p:nvPr/>
          </p:nvCxnSpPr>
          <p:spPr bwMode="auto">
            <a:xfrm flipV="1">
              <a:off x="4284" y="2928"/>
              <a:ext cx="852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AutoShape 11"/>
            <p:cNvCxnSpPr>
              <a:cxnSpLocks noChangeShapeType="1"/>
              <a:stCxn id="4104" idx="0"/>
              <a:endCxn id="4105" idx="3"/>
            </p:cNvCxnSpPr>
            <p:nvPr/>
          </p:nvCxnSpPr>
          <p:spPr bwMode="auto">
            <a:xfrm flipV="1">
              <a:off x="3744" y="1572"/>
              <a:ext cx="144" cy="7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12"/>
            <p:cNvCxnSpPr>
              <a:cxnSpLocks noChangeShapeType="1"/>
              <a:stCxn id="4107" idx="1"/>
              <a:endCxn id="4105" idx="6"/>
            </p:cNvCxnSpPr>
            <p:nvPr/>
          </p:nvCxnSpPr>
          <p:spPr bwMode="auto">
            <a:xfrm flipH="1" flipV="1">
              <a:off x="4140" y="1464"/>
              <a:ext cx="708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13"/>
            <p:cNvCxnSpPr>
              <a:cxnSpLocks noChangeShapeType="1"/>
              <a:stCxn id="4106" idx="0"/>
              <a:endCxn id="4107" idx="4"/>
            </p:cNvCxnSpPr>
            <p:nvPr/>
          </p:nvCxnSpPr>
          <p:spPr bwMode="auto">
            <a:xfrm flipH="1" flipV="1">
              <a:off x="4950" y="2094"/>
              <a:ext cx="288" cy="5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14"/>
            <p:cNvCxnSpPr>
              <a:cxnSpLocks noChangeShapeType="1"/>
              <a:stCxn id="4103" idx="0"/>
              <a:endCxn id="4107" idx="3"/>
            </p:cNvCxnSpPr>
            <p:nvPr/>
          </p:nvCxnSpPr>
          <p:spPr bwMode="auto">
            <a:xfrm flipV="1">
              <a:off x="4182" y="2052"/>
              <a:ext cx="666" cy="10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15"/>
            <p:cNvCxnSpPr>
              <a:cxnSpLocks noChangeShapeType="1"/>
              <a:stCxn id="4104" idx="7"/>
              <a:endCxn id="4107" idx="2"/>
            </p:cNvCxnSpPr>
            <p:nvPr/>
          </p:nvCxnSpPr>
          <p:spPr bwMode="auto">
            <a:xfrm flipV="1">
              <a:off x="3846" y="1944"/>
              <a:ext cx="954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16"/>
            <p:cNvCxnSpPr>
              <a:cxnSpLocks noChangeShapeType="1"/>
              <a:stCxn id="4103" idx="2"/>
              <a:endCxn id="4105" idx="2"/>
            </p:cNvCxnSpPr>
            <p:nvPr/>
          </p:nvCxnSpPr>
          <p:spPr bwMode="auto">
            <a:xfrm rot="10800000">
              <a:off x="3840" y="1464"/>
              <a:ext cx="192" cy="1824"/>
            </a:xfrm>
            <a:prstGeom prst="curvedConnector3">
              <a:avLst>
                <a:gd name="adj1" fmla="val 50156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72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073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71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0738" name="AutoShape 16"/>
            <p:cNvCxnSpPr>
              <a:cxnSpLocks noChangeShapeType="1"/>
              <a:stCxn id="285703" idx="2"/>
              <a:endCxn id="28571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17"/>
            <p:cNvCxnSpPr>
              <a:cxnSpLocks noChangeShapeType="1"/>
              <a:stCxn id="285703" idx="4"/>
              <a:endCxn id="3073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18"/>
            <p:cNvCxnSpPr>
              <a:cxnSpLocks noChangeShapeType="1"/>
              <a:stCxn id="30735" idx="2"/>
              <a:endCxn id="3073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AutoShape 19"/>
            <p:cNvCxnSpPr>
              <a:cxnSpLocks noChangeShapeType="1"/>
              <a:stCxn id="30733" idx="2"/>
              <a:endCxn id="3073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2" name="AutoShape 20"/>
            <p:cNvCxnSpPr>
              <a:cxnSpLocks noChangeShapeType="1"/>
              <a:stCxn id="30733" idx="3"/>
              <a:endCxn id="28571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3" name="AutoShape 21"/>
            <p:cNvCxnSpPr>
              <a:cxnSpLocks noChangeShapeType="1"/>
              <a:stCxn id="285706" idx="6"/>
              <a:endCxn id="28571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4" name="AutoShape 22"/>
            <p:cNvCxnSpPr>
              <a:cxnSpLocks noChangeShapeType="1"/>
              <a:stCxn id="30730" idx="4"/>
              <a:endCxn id="28571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5" name="AutoShape 23"/>
            <p:cNvCxnSpPr>
              <a:cxnSpLocks noChangeShapeType="1"/>
              <a:stCxn id="30734" idx="5"/>
              <a:endCxn id="3073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6" name="AutoShape 24"/>
            <p:cNvCxnSpPr>
              <a:cxnSpLocks noChangeShapeType="1"/>
              <a:stCxn id="285710" idx="5"/>
              <a:endCxn id="3073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7" name="AutoShape 25"/>
            <p:cNvCxnSpPr>
              <a:cxnSpLocks noChangeShapeType="1"/>
              <a:stCxn id="285710" idx="4"/>
              <a:endCxn id="28570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8" name="AutoShape 26"/>
            <p:cNvCxnSpPr>
              <a:cxnSpLocks noChangeShapeType="1"/>
              <a:stCxn id="285710" idx="6"/>
              <a:endCxn id="3073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9" name="AutoShape 27"/>
            <p:cNvCxnSpPr>
              <a:cxnSpLocks noChangeShapeType="1"/>
              <a:stCxn id="30731" idx="6"/>
              <a:endCxn id="3073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0" name="AutoShape 28"/>
            <p:cNvCxnSpPr>
              <a:cxnSpLocks noChangeShapeType="1"/>
              <a:stCxn id="30735" idx="3"/>
              <a:endCxn id="3073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44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672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2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175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1762" name="AutoShape 16"/>
            <p:cNvCxnSpPr>
              <a:cxnSpLocks noChangeShapeType="1"/>
              <a:stCxn id="286727" idx="2"/>
              <a:endCxn id="28673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17"/>
            <p:cNvCxnSpPr>
              <a:cxnSpLocks noChangeShapeType="1"/>
              <a:stCxn id="286727" idx="4"/>
              <a:endCxn id="3175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4" name="AutoShape 18"/>
            <p:cNvCxnSpPr>
              <a:cxnSpLocks noChangeShapeType="1"/>
              <a:stCxn id="31759" idx="2"/>
              <a:endCxn id="3175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5" name="AutoShape 19"/>
            <p:cNvCxnSpPr>
              <a:cxnSpLocks noChangeShapeType="1"/>
              <a:stCxn id="31757" idx="2"/>
              <a:endCxn id="28672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AutoShape 20"/>
            <p:cNvCxnSpPr>
              <a:cxnSpLocks noChangeShapeType="1"/>
              <a:stCxn id="31757" idx="3"/>
              <a:endCxn id="28673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AutoShape 21"/>
            <p:cNvCxnSpPr>
              <a:cxnSpLocks noChangeShapeType="1"/>
              <a:stCxn id="286730" idx="6"/>
              <a:endCxn id="28673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AutoShape 22"/>
            <p:cNvCxnSpPr>
              <a:cxnSpLocks noChangeShapeType="1"/>
              <a:stCxn id="286728" idx="4"/>
              <a:endCxn id="28673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9" name="AutoShape 23"/>
            <p:cNvCxnSpPr>
              <a:cxnSpLocks noChangeShapeType="1"/>
              <a:stCxn id="286732" idx="5"/>
              <a:endCxn id="28672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0" name="AutoShape 24"/>
            <p:cNvCxnSpPr>
              <a:cxnSpLocks noChangeShapeType="1"/>
              <a:stCxn id="286734" idx="5"/>
              <a:endCxn id="28673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1" name="AutoShape 25"/>
            <p:cNvCxnSpPr>
              <a:cxnSpLocks noChangeShapeType="1"/>
              <a:stCxn id="286734" idx="4"/>
              <a:endCxn id="28673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2" name="AutoShape 26"/>
            <p:cNvCxnSpPr>
              <a:cxnSpLocks noChangeShapeType="1"/>
              <a:stCxn id="286734" idx="6"/>
              <a:endCxn id="3175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3" name="AutoShape 27"/>
            <p:cNvCxnSpPr>
              <a:cxnSpLocks noChangeShapeType="1"/>
              <a:stCxn id="31755" idx="6"/>
              <a:endCxn id="3175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4" name="AutoShape 28"/>
            <p:cNvCxnSpPr>
              <a:cxnSpLocks noChangeShapeType="1"/>
              <a:stCxn id="31759" idx="3"/>
              <a:endCxn id="3175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12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775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2783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2786" name="AutoShape 16"/>
            <p:cNvCxnSpPr>
              <a:cxnSpLocks noChangeShapeType="1"/>
              <a:stCxn id="287751" idx="2"/>
              <a:endCxn id="28775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7"/>
            <p:cNvCxnSpPr>
              <a:cxnSpLocks noChangeShapeType="1"/>
              <a:stCxn id="287751" idx="4"/>
              <a:endCxn id="3277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18"/>
            <p:cNvCxnSpPr>
              <a:cxnSpLocks noChangeShapeType="1"/>
              <a:stCxn id="32783" idx="2"/>
              <a:endCxn id="3277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19"/>
            <p:cNvCxnSpPr>
              <a:cxnSpLocks noChangeShapeType="1"/>
              <a:stCxn id="32781" idx="2"/>
              <a:endCxn id="28775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0"/>
            <p:cNvCxnSpPr>
              <a:cxnSpLocks noChangeShapeType="1"/>
              <a:stCxn id="32781" idx="3"/>
              <a:endCxn id="28775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1"/>
            <p:cNvCxnSpPr>
              <a:cxnSpLocks noChangeShapeType="1"/>
              <a:stCxn id="287754" idx="6"/>
              <a:endCxn id="28775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2"/>
            <p:cNvCxnSpPr>
              <a:cxnSpLocks noChangeShapeType="1"/>
              <a:stCxn id="287752" idx="4"/>
              <a:endCxn id="28775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3"/>
            <p:cNvCxnSpPr>
              <a:cxnSpLocks noChangeShapeType="1"/>
              <a:stCxn id="287756" idx="5"/>
              <a:endCxn id="28775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4"/>
            <p:cNvCxnSpPr>
              <a:cxnSpLocks noChangeShapeType="1"/>
              <a:stCxn id="287758" idx="5"/>
              <a:endCxn id="28775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5" name="AutoShape 25"/>
            <p:cNvCxnSpPr>
              <a:cxnSpLocks noChangeShapeType="1"/>
              <a:stCxn id="287758" idx="4"/>
              <a:endCxn id="28775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6" name="AutoShape 26"/>
            <p:cNvCxnSpPr>
              <a:cxnSpLocks noChangeShapeType="1"/>
              <a:stCxn id="287758" idx="6"/>
              <a:endCxn id="3277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AutoShape 27"/>
            <p:cNvCxnSpPr>
              <a:cxnSpLocks noChangeShapeType="1"/>
              <a:stCxn id="32779" idx="6"/>
              <a:endCxn id="3278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AutoShape 28"/>
            <p:cNvCxnSpPr>
              <a:cxnSpLocks noChangeShapeType="1"/>
              <a:stCxn id="32783" idx="3"/>
              <a:endCxn id="3278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11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8779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8780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380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83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3810" name="AutoShape 16"/>
            <p:cNvCxnSpPr>
              <a:cxnSpLocks noChangeShapeType="1"/>
              <a:stCxn id="288775" idx="2"/>
              <a:endCxn id="288782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1" name="AutoShape 17"/>
            <p:cNvCxnSpPr>
              <a:cxnSpLocks noChangeShapeType="1"/>
              <a:stCxn id="288775" idx="4"/>
              <a:endCxn id="288777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2" name="AutoShape 18"/>
            <p:cNvCxnSpPr>
              <a:cxnSpLocks noChangeShapeType="1"/>
              <a:stCxn id="33807" idx="2"/>
              <a:endCxn id="288777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AutoShape 19"/>
            <p:cNvCxnSpPr>
              <a:cxnSpLocks noChangeShapeType="1"/>
              <a:stCxn id="288779" idx="2"/>
              <a:endCxn id="288776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20"/>
            <p:cNvCxnSpPr>
              <a:cxnSpLocks noChangeShapeType="1"/>
              <a:stCxn id="288779" idx="3"/>
              <a:endCxn id="288783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AutoShape 21"/>
            <p:cNvCxnSpPr>
              <a:cxnSpLocks noChangeShapeType="1"/>
              <a:stCxn id="288778" idx="6"/>
              <a:endCxn id="288783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6" name="AutoShape 22"/>
            <p:cNvCxnSpPr>
              <a:cxnSpLocks noChangeShapeType="1"/>
              <a:stCxn id="288776" idx="4"/>
              <a:endCxn id="288783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7" name="AutoShape 23"/>
            <p:cNvCxnSpPr>
              <a:cxnSpLocks noChangeShapeType="1"/>
              <a:stCxn id="288780" idx="5"/>
              <a:endCxn id="288776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8" name="AutoShape 24"/>
            <p:cNvCxnSpPr>
              <a:cxnSpLocks noChangeShapeType="1"/>
              <a:stCxn id="288782" idx="5"/>
              <a:endCxn id="288780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9" name="AutoShape 25"/>
            <p:cNvCxnSpPr>
              <a:cxnSpLocks noChangeShapeType="1"/>
              <a:stCxn id="288782" idx="4"/>
              <a:endCxn id="288778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0" name="AutoShape 26"/>
            <p:cNvCxnSpPr>
              <a:cxnSpLocks noChangeShapeType="1"/>
              <a:stCxn id="288782" idx="6"/>
              <a:endCxn id="288777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1" name="AutoShape 27"/>
            <p:cNvCxnSpPr>
              <a:cxnSpLocks noChangeShapeType="1"/>
              <a:stCxn id="288777" idx="6"/>
              <a:endCxn id="288779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2" name="AutoShape 28"/>
            <p:cNvCxnSpPr>
              <a:cxnSpLocks noChangeShapeType="1"/>
              <a:stCxn id="33807" idx="3"/>
              <a:endCxn id="288779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7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9799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980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9802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980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980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4831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7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4834" name="AutoShape 16"/>
            <p:cNvCxnSpPr>
              <a:cxnSpLocks noChangeShapeType="1"/>
              <a:stCxn id="289799" idx="2"/>
              <a:endCxn id="289806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5" name="AutoShape 17"/>
            <p:cNvCxnSpPr>
              <a:cxnSpLocks noChangeShapeType="1"/>
              <a:stCxn id="289799" idx="4"/>
              <a:endCxn id="28980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6" name="AutoShape 18"/>
            <p:cNvCxnSpPr>
              <a:cxnSpLocks noChangeShapeType="1"/>
              <a:stCxn id="34831" idx="2"/>
              <a:endCxn id="28980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7" name="AutoShape 19"/>
            <p:cNvCxnSpPr>
              <a:cxnSpLocks noChangeShapeType="1"/>
              <a:stCxn id="289803" idx="2"/>
              <a:endCxn id="28980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8" name="AutoShape 20"/>
            <p:cNvCxnSpPr>
              <a:cxnSpLocks noChangeShapeType="1"/>
              <a:stCxn id="289803" idx="3"/>
              <a:endCxn id="289807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9" name="AutoShape 21"/>
            <p:cNvCxnSpPr>
              <a:cxnSpLocks noChangeShapeType="1"/>
              <a:stCxn id="289802" idx="6"/>
              <a:endCxn id="289807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0" name="AutoShape 22"/>
            <p:cNvCxnSpPr>
              <a:cxnSpLocks noChangeShapeType="1"/>
              <a:stCxn id="289800" idx="4"/>
              <a:endCxn id="289807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1" name="AutoShape 23"/>
            <p:cNvCxnSpPr>
              <a:cxnSpLocks noChangeShapeType="1"/>
              <a:stCxn id="289804" idx="5"/>
              <a:endCxn id="28980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2" name="AutoShape 24"/>
            <p:cNvCxnSpPr>
              <a:cxnSpLocks noChangeShapeType="1"/>
              <a:stCxn id="289806" idx="5"/>
              <a:endCxn id="28980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3" name="AutoShape 25"/>
            <p:cNvCxnSpPr>
              <a:cxnSpLocks noChangeShapeType="1"/>
              <a:stCxn id="289806" idx="4"/>
              <a:endCxn id="289802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4" name="AutoShape 26"/>
            <p:cNvCxnSpPr>
              <a:cxnSpLocks noChangeShapeType="1"/>
              <a:stCxn id="289806" idx="6"/>
              <a:endCxn id="28980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5" name="AutoShape 27"/>
            <p:cNvCxnSpPr>
              <a:cxnSpLocks noChangeShapeType="1"/>
              <a:stCxn id="289801" idx="6"/>
              <a:endCxn id="28980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6" name="AutoShape 28"/>
            <p:cNvCxnSpPr>
              <a:cxnSpLocks noChangeShapeType="1"/>
              <a:stCxn id="34831" idx="3"/>
              <a:endCxn id="28980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79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082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082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082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585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083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083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5858" name="AutoShape 16"/>
            <p:cNvCxnSpPr>
              <a:cxnSpLocks noChangeShapeType="1"/>
              <a:stCxn id="290823" idx="2"/>
              <a:endCxn id="29083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AutoShape 17"/>
            <p:cNvCxnSpPr>
              <a:cxnSpLocks noChangeShapeType="1"/>
              <a:stCxn id="290823" idx="4"/>
              <a:endCxn id="29082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AutoShape 18"/>
            <p:cNvCxnSpPr>
              <a:cxnSpLocks noChangeShapeType="1"/>
              <a:stCxn id="35855" idx="2"/>
              <a:endCxn id="29082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19"/>
            <p:cNvCxnSpPr>
              <a:cxnSpLocks noChangeShapeType="1"/>
              <a:stCxn id="290827" idx="2"/>
              <a:endCxn id="290824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0"/>
            <p:cNvCxnSpPr>
              <a:cxnSpLocks noChangeShapeType="1"/>
              <a:stCxn id="290827" idx="3"/>
              <a:endCxn id="29083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AutoShape 21"/>
            <p:cNvCxnSpPr>
              <a:cxnSpLocks noChangeShapeType="1"/>
              <a:stCxn id="290826" idx="6"/>
              <a:endCxn id="29083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AutoShape 22"/>
            <p:cNvCxnSpPr>
              <a:cxnSpLocks noChangeShapeType="1"/>
              <a:stCxn id="290824" idx="4"/>
              <a:endCxn id="29083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AutoShape 23"/>
            <p:cNvCxnSpPr>
              <a:cxnSpLocks noChangeShapeType="1"/>
              <a:stCxn id="290828" idx="5"/>
              <a:endCxn id="290824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AutoShape 24"/>
            <p:cNvCxnSpPr>
              <a:cxnSpLocks noChangeShapeType="1"/>
              <a:stCxn id="290830" idx="5"/>
              <a:endCxn id="290828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5"/>
            <p:cNvCxnSpPr>
              <a:cxnSpLocks noChangeShapeType="1"/>
              <a:stCxn id="290830" idx="4"/>
              <a:endCxn id="29082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AutoShape 26"/>
            <p:cNvCxnSpPr>
              <a:cxnSpLocks noChangeShapeType="1"/>
              <a:stCxn id="290830" idx="6"/>
              <a:endCxn id="29082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AutoShape 27"/>
            <p:cNvCxnSpPr>
              <a:cxnSpLocks noChangeShapeType="1"/>
              <a:stCxn id="290825" idx="6"/>
              <a:endCxn id="29082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AutoShape 28"/>
            <p:cNvCxnSpPr>
              <a:cxnSpLocks noChangeShapeType="1"/>
              <a:stCxn id="35855" idx="3"/>
              <a:endCxn id="29082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59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184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9184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184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185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185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185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185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6882" name="AutoShape 16"/>
            <p:cNvCxnSpPr>
              <a:cxnSpLocks noChangeShapeType="1"/>
              <a:stCxn id="291847" idx="2"/>
              <a:endCxn id="29185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AutoShape 17"/>
            <p:cNvCxnSpPr>
              <a:cxnSpLocks noChangeShapeType="1"/>
              <a:stCxn id="291847" idx="4"/>
              <a:endCxn id="29184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18"/>
            <p:cNvCxnSpPr>
              <a:cxnSpLocks noChangeShapeType="1"/>
              <a:stCxn id="36879" idx="2"/>
              <a:endCxn id="29184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19"/>
            <p:cNvCxnSpPr>
              <a:cxnSpLocks noChangeShapeType="1"/>
              <a:stCxn id="291851" idx="2"/>
              <a:endCxn id="29184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6" name="AutoShape 20"/>
            <p:cNvCxnSpPr>
              <a:cxnSpLocks noChangeShapeType="1"/>
              <a:stCxn id="291851" idx="3"/>
              <a:endCxn id="29185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7" name="AutoShape 21"/>
            <p:cNvCxnSpPr>
              <a:cxnSpLocks noChangeShapeType="1"/>
              <a:stCxn id="291850" idx="6"/>
              <a:endCxn id="29185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8" name="AutoShape 22"/>
            <p:cNvCxnSpPr>
              <a:cxnSpLocks noChangeShapeType="1"/>
              <a:stCxn id="291848" idx="4"/>
              <a:endCxn id="29185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23"/>
            <p:cNvCxnSpPr>
              <a:cxnSpLocks noChangeShapeType="1"/>
              <a:stCxn id="291852" idx="5"/>
              <a:endCxn id="29184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0" name="AutoShape 24"/>
            <p:cNvCxnSpPr>
              <a:cxnSpLocks noChangeShapeType="1"/>
              <a:stCxn id="291854" idx="5"/>
              <a:endCxn id="29185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1" name="AutoShape 25"/>
            <p:cNvCxnSpPr>
              <a:cxnSpLocks noChangeShapeType="1"/>
              <a:stCxn id="291854" idx="4"/>
              <a:endCxn id="29185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2" name="AutoShape 26"/>
            <p:cNvCxnSpPr>
              <a:cxnSpLocks noChangeShapeType="1"/>
              <a:stCxn id="291854" idx="6"/>
              <a:endCxn id="29184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3" name="AutoShape 27"/>
            <p:cNvCxnSpPr>
              <a:cxnSpLocks noChangeShapeType="1"/>
              <a:stCxn id="291849" idx="6"/>
              <a:endCxn id="29185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28"/>
            <p:cNvCxnSpPr>
              <a:cxnSpLocks noChangeShapeType="1"/>
              <a:stCxn id="36879" idx="3"/>
              <a:endCxn id="29185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29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9287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9287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2873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287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287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29287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287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287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7906" name="AutoShape 16"/>
            <p:cNvCxnSpPr>
              <a:cxnSpLocks noChangeShapeType="1"/>
              <a:stCxn id="292871" idx="2"/>
              <a:endCxn id="29287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AutoShape 17"/>
            <p:cNvCxnSpPr>
              <a:cxnSpLocks noChangeShapeType="1"/>
              <a:stCxn id="292871" idx="4"/>
              <a:endCxn id="29287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AutoShape 18"/>
            <p:cNvCxnSpPr>
              <a:cxnSpLocks noChangeShapeType="1"/>
              <a:stCxn id="292877" idx="2"/>
              <a:endCxn id="29287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9" name="AutoShape 19"/>
            <p:cNvCxnSpPr>
              <a:cxnSpLocks noChangeShapeType="1"/>
              <a:stCxn id="292875" idx="2"/>
              <a:endCxn id="29287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0" name="AutoShape 20"/>
            <p:cNvCxnSpPr>
              <a:cxnSpLocks noChangeShapeType="1"/>
              <a:stCxn id="292875" idx="3"/>
              <a:endCxn id="29287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1" name="AutoShape 21"/>
            <p:cNvCxnSpPr>
              <a:cxnSpLocks noChangeShapeType="1"/>
              <a:stCxn id="292874" idx="6"/>
              <a:endCxn id="29287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22"/>
            <p:cNvCxnSpPr>
              <a:cxnSpLocks noChangeShapeType="1"/>
              <a:stCxn id="292872" idx="4"/>
              <a:endCxn id="29287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AutoShape 23"/>
            <p:cNvCxnSpPr>
              <a:cxnSpLocks noChangeShapeType="1"/>
              <a:stCxn id="292876" idx="5"/>
              <a:endCxn id="29287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4" name="AutoShape 24"/>
            <p:cNvCxnSpPr>
              <a:cxnSpLocks noChangeShapeType="1"/>
              <a:stCxn id="292878" idx="5"/>
              <a:endCxn id="29287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5" name="AutoShape 25"/>
            <p:cNvCxnSpPr>
              <a:cxnSpLocks noChangeShapeType="1"/>
              <a:stCxn id="292878" idx="4"/>
              <a:endCxn id="29287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6" name="AutoShape 26"/>
            <p:cNvCxnSpPr>
              <a:cxnSpLocks noChangeShapeType="1"/>
              <a:stCxn id="292878" idx="6"/>
              <a:endCxn id="29287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7" name="AutoShape 27"/>
            <p:cNvCxnSpPr>
              <a:cxnSpLocks noChangeShapeType="1"/>
              <a:stCxn id="292873" idx="6"/>
              <a:endCxn id="29287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8" name="AutoShape 28"/>
            <p:cNvCxnSpPr>
              <a:cxnSpLocks noChangeShapeType="1"/>
              <a:stCxn id="292877" idx="3"/>
              <a:endCxn id="29287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78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Digraph Properties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such that</a:t>
                </a:r>
              </a:p>
              <a:p>
                <a:pPr lvl="1"/>
                <a:r>
                  <a:rPr lang="en-US" altLang="en-US" dirty="0" smtClean="0"/>
                  <a:t>Each edge goes in one direction:</a:t>
                </a:r>
              </a:p>
              <a:p>
                <a:pPr lvl="1"/>
                <a:r>
                  <a:rPr lang="en-US" alt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goes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is simple,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If we keep in-edges and out-edges in separate adjacency lists, we can perform listing of incoming edges and outgoing edges in time proportional to their size</a:t>
                </a:r>
                <a:endParaRPr lang="en-US" altLang="en-US" dirty="0" smtClean="0"/>
              </a:p>
            </p:txBody>
          </p:sp>
        </mc:Choice>
        <mc:Fallback>
          <p:sp>
            <p:nvSpPr>
              <p:cNvPr id="512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6" name="Group 71"/>
          <p:cNvGrpSpPr>
            <a:grpSpLocks/>
          </p:cNvGrpSpPr>
          <p:nvPr/>
        </p:nvGrpSpPr>
        <p:grpSpPr bwMode="auto">
          <a:xfrm>
            <a:off x="8404304" y="1357803"/>
            <a:ext cx="2233613" cy="2827337"/>
            <a:chOff x="3600" y="1320"/>
            <a:chExt cx="1782" cy="2112"/>
          </a:xfrm>
        </p:grpSpPr>
        <p:sp>
          <p:nvSpPr>
            <p:cNvPr id="5127" name="Oval 72"/>
            <p:cNvSpPr>
              <a:spLocks noChangeArrowheads="1"/>
            </p:cNvSpPr>
            <p:nvPr/>
          </p:nvSpPr>
          <p:spPr bwMode="auto">
            <a:xfrm>
              <a:off x="4038" y="31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5128" name="Oval 73"/>
            <p:cNvSpPr>
              <a:spLocks noChangeArrowheads="1"/>
            </p:cNvSpPr>
            <p:nvPr/>
          </p:nvSpPr>
          <p:spPr bwMode="auto">
            <a:xfrm>
              <a:off x="3600" y="22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5129" name="Oval 74"/>
            <p:cNvSpPr>
              <a:spLocks noChangeArrowheads="1"/>
            </p:cNvSpPr>
            <p:nvPr/>
          </p:nvSpPr>
          <p:spPr bwMode="auto">
            <a:xfrm>
              <a:off x="3846" y="132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5130" name="Oval 75"/>
            <p:cNvSpPr>
              <a:spLocks noChangeArrowheads="1"/>
            </p:cNvSpPr>
            <p:nvPr/>
          </p:nvSpPr>
          <p:spPr bwMode="auto">
            <a:xfrm>
              <a:off x="5094" y="26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5131" name="Oval 76"/>
            <p:cNvSpPr>
              <a:spLocks noChangeArrowheads="1"/>
            </p:cNvSpPr>
            <p:nvPr/>
          </p:nvSpPr>
          <p:spPr bwMode="auto">
            <a:xfrm>
              <a:off x="4806" y="180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5132" name="AutoShape 77"/>
            <p:cNvCxnSpPr>
              <a:cxnSpLocks noChangeShapeType="1"/>
              <a:stCxn id="5127" idx="1"/>
              <a:endCxn id="5128" idx="4"/>
            </p:cNvCxnSpPr>
            <p:nvPr/>
          </p:nvCxnSpPr>
          <p:spPr bwMode="auto">
            <a:xfrm flipH="1" flipV="1">
              <a:off x="3744" y="2574"/>
              <a:ext cx="336" cy="6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AutoShape 78"/>
            <p:cNvCxnSpPr>
              <a:cxnSpLocks noChangeShapeType="1"/>
              <a:stCxn id="5127" idx="7"/>
              <a:endCxn id="5130" idx="3"/>
            </p:cNvCxnSpPr>
            <p:nvPr/>
          </p:nvCxnSpPr>
          <p:spPr bwMode="auto">
            <a:xfrm flipV="1">
              <a:off x="4284" y="2928"/>
              <a:ext cx="852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AutoShape 79"/>
            <p:cNvCxnSpPr>
              <a:cxnSpLocks noChangeShapeType="1"/>
              <a:stCxn id="5128" idx="0"/>
              <a:endCxn id="5129" idx="3"/>
            </p:cNvCxnSpPr>
            <p:nvPr/>
          </p:nvCxnSpPr>
          <p:spPr bwMode="auto">
            <a:xfrm flipV="1">
              <a:off x="3744" y="1572"/>
              <a:ext cx="144" cy="7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AutoShape 80"/>
            <p:cNvCxnSpPr>
              <a:cxnSpLocks noChangeShapeType="1"/>
              <a:stCxn id="5131" idx="1"/>
              <a:endCxn id="5129" idx="6"/>
            </p:cNvCxnSpPr>
            <p:nvPr/>
          </p:nvCxnSpPr>
          <p:spPr bwMode="auto">
            <a:xfrm flipH="1" flipV="1">
              <a:off x="4140" y="1464"/>
              <a:ext cx="708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81"/>
            <p:cNvCxnSpPr>
              <a:cxnSpLocks noChangeShapeType="1"/>
              <a:stCxn id="5130" idx="0"/>
              <a:endCxn id="5131" idx="4"/>
            </p:cNvCxnSpPr>
            <p:nvPr/>
          </p:nvCxnSpPr>
          <p:spPr bwMode="auto">
            <a:xfrm flipH="1" flipV="1">
              <a:off x="4950" y="2094"/>
              <a:ext cx="288" cy="5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7" name="AutoShape 82"/>
            <p:cNvCxnSpPr>
              <a:cxnSpLocks noChangeShapeType="1"/>
              <a:stCxn id="5127" idx="0"/>
              <a:endCxn id="5131" idx="3"/>
            </p:cNvCxnSpPr>
            <p:nvPr/>
          </p:nvCxnSpPr>
          <p:spPr bwMode="auto">
            <a:xfrm flipV="1">
              <a:off x="4182" y="2052"/>
              <a:ext cx="666" cy="10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AutoShape 83"/>
            <p:cNvCxnSpPr>
              <a:cxnSpLocks noChangeShapeType="1"/>
              <a:stCxn id="5128" idx="7"/>
              <a:endCxn id="5131" idx="2"/>
            </p:cNvCxnSpPr>
            <p:nvPr/>
          </p:nvCxnSpPr>
          <p:spPr bwMode="auto">
            <a:xfrm flipV="1">
              <a:off x="3846" y="1944"/>
              <a:ext cx="954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AutoShape 84"/>
            <p:cNvCxnSpPr>
              <a:cxnSpLocks noChangeShapeType="1"/>
              <a:stCxn id="5127" idx="2"/>
              <a:endCxn id="5129" idx="2"/>
            </p:cNvCxnSpPr>
            <p:nvPr/>
          </p:nvCxnSpPr>
          <p:spPr bwMode="auto">
            <a:xfrm rot="10800000">
              <a:off x="3840" y="1464"/>
              <a:ext cx="192" cy="1824"/>
            </a:xfrm>
            <a:prstGeom prst="curvedConnector3">
              <a:avLst>
                <a:gd name="adj1" fmla="val 501560"/>
              </a:avLst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61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Digraph Application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Scheduling: 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 smtClean="0"/>
                  <a:t>means task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must be completed before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can be started</a:t>
                </a:r>
                <a:endParaRPr lang="en-US" altLang="en-US" dirty="0"/>
              </a:p>
            </p:txBody>
          </p:sp>
        </mc:Choice>
        <mc:Fallback>
          <p:sp>
            <p:nvSpPr>
              <p:cNvPr id="614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036889" y="2975900"/>
            <a:ext cx="6945311" cy="3616324"/>
            <a:chOff x="3036889" y="2708276"/>
            <a:chExt cx="6945311" cy="3616324"/>
          </a:xfrm>
        </p:grpSpPr>
        <p:sp>
          <p:nvSpPr>
            <p:cNvPr id="6150" name="Oval 153"/>
            <p:cNvSpPr>
              <a:spLocks noChangeArrowheads="1"/>
            </p:cNvSpPr>
            <p:nvPr/>
          </p:nvSpPr>
          <p:spPr bwMode="auto">
            <a:xfrm>
              <a:off x="8305800" y="5302250"/>
              <a:ext cx="1676400" cy="102235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The good life</a:t>
              </a:r>
            </a:p>
          </p:txBody>
        </p:sp>
        <p:sp>
          <p:nvSpPr>
            <p:cNvPr id="6151" name="Oval 155"/>
            <p:cNvSpPr>
              <a:spLocks noChangeArrowheads="1"/>
            </p:cNvSpPr>
            <p:nvPr/>
          </p:nvSpPr>
          <p:spPr bwMode="auto">
            <a:xfrm>
              <a:off x="4510088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ics141</a:t>
              </a:r>
            </a:p>
          </p:txBody>
        </p:sp>
        <p:sp>
          <p:nvSpPr>
            <p:cNvPr id="6152" name="Oval 156"/>
            <p:cNvSpPr>
              <a:spLocks noChangeArrowheads="1"/>
            </p:cNvSpPr>
            <p:nvPr/>
          </p:nvSpPr>
          <p:spPr bwMode="auto">
            <a:xfrm>
              <a:off x="3051175" y="47101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ics131</a:t>
              </a:r>
            </a:p>
          </p:txBody>
        </p:sp>
        <p:sp>
          <p:nvSpPr>
            <p:cNvPr id="6153" name="Oval 157"/>
            <p:cNvSpPr>
              <a:spLocks noChangeArrowheads="1"/>
            </p:cNvSpPr>
            <p:nvPr/>
          </p:nvSpPr>
          <p:spPr bwMode="auto">
            <a:xfrm>
              <a:off x="5929313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ics121</a:t>
              </a:r>
            </a:p>
          </p:txBody>
        </p:sp>
        <p:sp>
          <p:nvSpPr>
            <p:cNvPr id="6154" name="Oval 158"/>
            <p:cNvSpPr>
              <a:spLocks noChangeArrowheads="1"/>
            </p:cNvSpPr>
            <p:nvPr/>
          </p:nvSpPr>
          <p:spPr bwMode="auto">
            <a:xfrm>
              <a:off x="4481513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ics53</a:t>
              </a:r>
            </a:p>
          </p:txBody>
        </p:sp>
        <p:sp>
          <p:nvSpPr>
            <p:cNvPr id="6155" name="Oval 159"/>
            <p:cNvSpPr>
              <a:spLocks noChangeArrowheads="1"/>
            </p:cNvSpPr>
            <p:nvPr/>
          </p:nvSpPr>
          <p:spPr bwMode="auto">
            <a:xfrm>
              <a:off x="5929313" y="38084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ics52</a:t>
              </a:r>
            </a:p>
          </p:txBody>
        </p:sp>
        <p:sp>
          <p:nvSpPr>
            <p:cNvPr id="6156" name="Oval 160"/>
            <p:cNvSpPr>
              <a:spLocks noChangeArrowheads="1"/>
            </p:cNvSpPr>
            <p:nvPr/>
          </p:nvSpPr>
          <p:spPr bwMode="auto">
            <a:xfrm>
              <a:off x="3051175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ics51</a:t>
              </a:r>
            </a:p>
          </p:txBody>
        </p:sp>
        <p:sp>
          <p:nvSpPr>
            <p:cNvPr id="6157" name="Oval 161"/>
            <p:cNvSpPr>
              <a:spLocks noChangeArrowheads="1"/>
            </p:cNvSpPr>
            <p:nvPr/>
          </p:nvSpPr>
          <p:spPr bwMode="auto">
            <a:xfrm>
              <a:off x="59436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ics23</a:t>
              </a:r>
            </a:p>
          </p:txBody>
        </p:sp>
        <p:sp>
          <p:nvSpPr>
            <p:cNvPr id="6158" name="Oval 162"/>
            <p:cNvSpPr>
              <a:spLocks noChangeArrowheads="1"/>
            </p:cNvSpPr>
            <p:nvPr/>
          </p:nvSpPr>
          <p:spPr bwMode="auto">
            <a:xfrm>
              <a:off x="44958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ics22</a:t>
              </a:r>
            </a:p>
          </p:txBody>
        </p:sp>
        <p:sp>
          <p:nvSpPr>
            <p:cNvPr id="6159" name="Oval 163"/>
            <p:cNvSpPr>
              <a:spLocks noChangeArrowheads="1"/>
            </p:cNvSpPr>
            <p:nvPr/>
          </p:nvSpPr>
          <p:spPr bwMode="auto">
            <a:xfrm>
              <a:off x="3051175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ics21</a:t>
              </a:r>
            </a:p>
          </p:txBody>
        </p:sp>
        <p:cxnSp>
          <p:nvCxnSpPr>
            <p:cNvPr id="6160" name="AutoShape 164"/>
            <p:cNvCxnSpPr>
              <a:cxnSpLocks noChangeShapeType="1"/>
              <a:stCxn id="6159" idx="6"/>
              <a:endCxn id="6158" idx="2"/>
            </p:cNvCxnSpPr>
            <p:nvPr/>
          </p:nvCxnSpPr>
          <p:spPr bwMode="auto">
            <a:xfrm>
              <a:off x="4132263" y="2954338"/>
              <a:ext cx="3492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65"/>
            <p:cNvCxnSpPr>
              <a:cxnSpLocks noChangeShapeType="1"/>
              <a:stCxn id="6158" idx="6"/>
              <a:endCxn id="6157" idx="2"/>
            </p:cNvCxnSpPr>
            <p:nvPr/>
          </p:nvCxnSpPr>
          <p:spPr bwMode="auto">
            <a:xfrm>
              <a:off x="5576889" y="2954338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66"/>
            <p:cNvCxnSpPr>
              <a:cxnSpLocks noChangeShapeType="1"/>
              <a:stCxn id="6159" idx="4"/>
              <a:endCxn id="6156" idx="0"/>
            </p:cNvCxnSpPr>
            <p:nvPr/>
          </p:nvCxnSpPr>
          <p:spPr bwMode="auto">
            <a:xfrm>
              <a:off x="3584575" y="3214689"/>
              <a:ext cx="0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167"/>
            <p:cNvCxnSpPr>
              <a:cxnSpLocks noChangeShapeType="1"/>
              <a:stCxn id="6157" idx="4"/>
              <a:endCxn id="6155" idx="0"/>
            </p:cNvCxnSpPr>
            <p:nvPr/>
          </p:nvCxnSpPr>
          <p:spPr bwMode="auto">
            <a:xfrm flipH="1">
              <a:off x="6462714" y="3214689"/>
              <a:ext cx="14287" cy="5794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AutoShape 168"/>
            <p:cNvCxnSpPr>
              <a:cxnSpLocks noChangeShapeType="1"/>
              <a:stCxn id="6156" idx="6"/>
              <a:endCxn id="6154" idx="2"/>
            </p:cNvCxnSpPr>
            <p:nvPr/>
          </p:nvCxnSpPr>
          <p:spPr bwMode="auto">
            <a:xfrm>
              <a:off x="4132263" y="3997325"/>
              <a:ext cx="33496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AutoShape 169"/>
            <p:cNvCxnSpPr>
              <a:cxnSpLocks noChangeShapeType="1"/>
              <a:stCxn id="6159" idx="5"/>
              <a:endCxn id="6154" idx="1"/>
            </p:cNvCxnSpPr>
            <p:nvPr/>
          </p:nvCxnSpPr>
          <p:spPr bwMode="auto">
            <a:xfrm>
              <a:off x="3962400" y="3143251"/>
              <a:ext cx="674688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AutoShape 170"/>
            <p:cNvCxnSpPr>
              <a:cxnSpLocks noChangeShapeType="1"/>
              <a:stCxn id="6158" idx="4"/>
              <a:endCxn id="6154" idx="0"/>
            </p:cNvCxnSpPr>
            <p:nvPr/>
          </p:nvCxnSpPr>
          <p:spPr bwMode="auto">
            <a:xfrm flipH="1">
              <a:off x="5014914" y="3214689"/>
              <a:ext cx="14287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171"/>
            <p:cNvCxnSpPr>
              <a:cxnSpLocks noChangeShapeType="1"/>
              <a:stCxn id="6157" idx="3"/>
              <a:endCxn id="6154" idx="7"/>
            </p:cNvCxnSpPr>
            <p:nvPr/>
          </p:nvCxnSpPr>
          <p:spPr bwMode="auto">
            <a:xfrm flipH="1">
              <a:off x="5392739" y="3143251"/>
              <a:ext cx="706437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AutoShape 172"/>
            <p:cNvCxnSpPr>
              <a:cxnSpLocks noChangeShapeType="1"/>
              <a:stCxn id="6155" idx="4"/>
              <a:endCxn id="6153" idx="0"/>
            </p:cNvCxnSpPr>
            <p:nvPr/>
          </p:nvCxnSpPr>
          <p:spPr bwMode="auto">
            <a:xfrm>
              <a:off x="6462713" y="4314825"/>
              <a:ext cx="0" cy="39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AutoShape 173"/>
            <p:cNvCxnSpPr>
              <a:cxnSpLocks noChangeShapeType="1"/>
              <a:stCxn id="6159" idx="2"/>
              <a:endCxn id="6152" idx="2"/>
            </p:cNvCxnSpPr>
            <p:nvPr/>
          </p:nvCxnSpPr>
          <p:spPr bwMode="auto">
            <a:xfrm rot="10800000" flipH="1" flipV="1">
              <a:off x="3036889" y="2954339"/>
              <a:ext cx="1587" cy="2001837"/>
            </a:xfrm>
            <a:prstGeom prst="curvedConnector3">
              <a:avLst>
                <a:gd name="adj1" fmla="val -135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AutoShape 174"/>
            <p:cNvCxnSpPr>
              <a:cxnSpLocks noChangeShapeType="1"/>
              <a:stCxn id="6156" idx="5"/>
              <a:endCxn id="6151" idx="1"/>
            </p:cNvCxnSpPr>
            <p:nvPr/>
          </p:nvCxnSpPr>
          <p:spPr bwMode="auto">
            <a:xfrm>
              <a:off x="3962401" y="4186238"/>
              <a:ext cx="703263" cy="595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1" name="Oval 175"/>
            <p:cNvSpPr>
              <a:spLocks noChangeArrowheads="1"/>
            </p:cNvSpPr>
            <p:nvPr/>
          </p:nvSpPr>
          <p:spPr bwMode="auto">
            <a:xfrm>
              <a:off x="8610600" y="4132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ics161</a:t>
              </a:r>
            </a:p>
          </p:txBody>
        </p:sp>
        <p:sp>
          <p:nvSpPr>
            <p:cNvPr id="6172" name="Oval 176"/>
            <p:cNvSpPr>
              <a:spLocks noChangeArrowheads="1"/>
            </p:cNvSpPr>
            <p:nvPr/>
          </p:nvSpPr>
          <p:spPr bwMode="auto">
            <a:xfrm>
              <a:off x="4038600" y="56388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ics151</a:t>
              </a:r>
            </a:p>
          </p:txBody>
        </p:sp>
        <p:cxnSp>
          <p:nvCxnSpPr>
            <p:cNvPr id="6173" name="AutoShape 177"/>
            <p:cNvCxnSpPr>
              <a:cxnSpLocks noChangeShapeType="1"/>
              <a:stCxn id="6156" idx="4"/>
              <a:endCxn id="6172" idx="0"/>
            </p:cNvCxnSpPr>
            <p:nvPr/>
          </p:nvCxnSpPr>
          <p:spPr bwMode="auto">
            <a:xfrm rot="16200000" flipH="1">
              <a:off x="3394869" y="4447382"/>
              <a:ext cx="1366838" cy="987425"/>
            </a:xfrm>
            <a:prstGeom prst="curvedConnector3">
              <a:avLst>
                <a:gd name="adj1" fmla="val 3402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4" name="AutoShape 178"/>
            <p:cNvCxnSpPr>
              <a:cxnSpLocks noChangeShapeType="1"/>
              <a:stCxn id="6157" idx="6"/>
              <a:endCxn id="6172" idx="6"/>
            </p:cNvCxnSpPr>
            <p:nvPr/>
          </p:nvCxnSpPr>
          <p:spPr bwMode="auto">
            <a:xfrm flipH="1">
              <a:off x="5119688" y="2954339"/>
              <a:ext cx="1905000" cy="2930525"/>
            </a:xfrm>
            <a:prstGeom prst="curvedConnector3">
              <a:avLst>
                <a:gd name="adj1" fmla="val -251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5" name="AutoShape 179"/>
            <p:cNvCxnSpPr>
              <a:cxnSpLocks noChangeShapeType="1"/>
              <a:stCxn id="6157" idx="6"/>
              <a:endCxn id="6171" idx="0"/>
            </p:cNvCxnSpPr>
            <p:nvPr/>
          </p:nvCxnSpPr>
          <p:spPr bwMode="auto">
            <a:xfrm>
              <a:off x="7024688" y="2954339"/>
              <a:ext cx="2119312" cy="116363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6" name="AutoShape 180"/>
            <p:cNvCxnSpPr>
              <a:cxnSpLocks noChangeShapeType="1"/>
              <a:stCxn id="6171" idx="4"/>
              <a:endCxn id="6150" idx="0"/>
            </p:cNvCxnSpPr>
            <p:nvPr/>
          </p:nvCxnSpPr>
          <p:spPr bwMode="auto">
            <a:xfrm>
              <a:off x="9144000" y="4638675"/>
              <a:ext cx="0" cy="649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7" name="Oval 181"/>
            <p:cNvSpPr>
              <a:spLocks noChangeArrowheads="1"/>
            </p:cNvSpPr>
            <p:nvPr/>
          </p:nvSpPr>
          <p:spPr bwMode="auto">
            <a:xfrm>
              <a:off x="7391400" y="473392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ics171</a:t>
              </a:r>
            </a:p>
          </p:txBody>
        </p:sp>
        <p:cxnSp>
          <p:nvCxnSpPr>
            <p:cNvPr id="6178" name="AutoShape 182"/>
            <p:cNvCxnSpPr>
              <a:cxnSpLocks noChangeShapeType="1"/>
              <a:stCxn id="6155" idx="6"/>
              <a:endCxn id="6177" idx="0"/>
            </p:cNvCxnSpPr>
            <p:nvPr/>
          </p:nvCxnSpPr>
          <p:spPr bwMode="auto">
            <a:xfrm>
              <a:off x="7010400" y="4054476"/>
              <a:ext cx="914400" cy="665163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37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Directed DFS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can specialize the traversal algorithms (DFS and BFS) to digraphs by traversing edges only along their direction</a:t>
                </a:r>
              </a:p>
              <a:p>
                <a:r>
                  <a:rPr lang="en-US" dirty="0" smtClean="0"/>
                  <a:t>In the directed DFS algorithm, we have four types of edges</a:t>
                </a:r>
              </a:p>
              <a:p>
                <a:pPr lvl="1"/>
                <a:r>
                  <a:rPr lang="en-US" dirty="0" smtClean="0"/>
                  <a:t>discovery edges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back edges</a:t>
                </a:r>
              </a:p>
              <a:p>
                <a:pPr lvl="1"/>
                <a:r>
                  <a:rPr lang="en-US" dirty="0" smtClean="0">
                    <a:solidFill>
                      <a:schemeClr val="accent4"/>
                    </a:solidFill>
                  </a:rPr>
                  <a:t>forward edges</a:t>
                </a: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cross edges</a:t>
                </a:r>
              </a:p>
              <a:p>
                <a:r>
                  <a:rPr lang="en-US" dirty="0" smtClean="0"/>
                  <a:t>A directed DFS starting at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determines the vertices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39000" y="2095500"/>
            <a:ext cx="2828925" cy="3352800"/>
            <a:chOff x="7239000" y="2095500"/>
            <a:chExt cx="2828925" cy="3352800"/>
          </a:xfrm>
        </p:grpSpPr>
        <p:sp>
          <p:nvSpPr>
            <p:cNvPr id="294916" name="Oval 4"/>
            <p:cNvSpPr>
              <a:spLocks noChangeArrowheads="1"/>
            </p:cNvSpPr>
            <p:nvPr/>
          </p:nvSpPr>
          <p:spPr bwMode="auto">
            <a:xfrm>
              <a:off x="7934325" y="49911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94917" name="Oval 5"/>
            <p:cNvSpPr>
              <a:spLocks noChangeArrowheads="1"/>
            </p:cNvSpPr>
            <p:nvPr/>
          </p:nvSpPr>
          <p:spPr bwMode="auto">
            <a:xfrm>
              <a:off x="7239000" y="3619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94918" name="Oval 6"/>
            <p:cNvSpPr>
              <a:spLocks noChangeArrowheads="1"/>
            </p:cNvSpPr>
            <p:nvPr/>
          </p:nvSpPr>
          <p:spPr bwMode="auto">
            <a:xfrm>
              <a:off x="7629525" y="2095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294919" name="Oval 7"/>
            <p:cNvSpPr>
              <a:spLocks noChangeArrowheads="1"/>
            </p:cNvSpPr>
            <p:nvPr/>
          </p:nvSpPr>
          <p:spPr bwMode="auto">
            <a:xfrm>
              <a:off x="9610725" y="424815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94920" name="Oval 8"/>
            <p:cNvSpPr>
              <a:spLocks noChangeArrowheads="1"/>
            </p:cNvSpPr>
            <p:nvPr/>
          </p:nvSpPr>
          <p:spPr bwMode="auto">
            <a:xfrm>
              <a:off x="9153525" y="2857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D</a:t>
              </a:r>
            </a:p>
          </p:txBody>
        </p:sp>
        <p:cxnSp>
          <p:nvCxnSpPr>
            <p:cNvPr id="7179" name="AutoShape 9"/>
            <p:cNvCxnSpPr>
              <a:cxnSpLocks noChangeShapeType="1"/>
              <a:stCxn id="294916" idx="1"/>
              <a:endCxn id="294917" idx="4"/>
            </p:cNvCxnSpPr>
            <p:nvPr/>
          </p:nvCxnSpPr>
          <p:spPr bwMode="auto">
            <a:xfrm flipH="1" flipV="1">
              <a:off x="7467600" y="4086226"/>
              <a:ext cx="533400" cy="962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AutoShape 10"/>
            <p:cNvCxnSpPr>
              <a:cxnSpLocks noChangeShapeType="1"/>
              <a:stCxn id="294916" idx="6"/>
              <a:endCxn id="294919" idx="3"/>
            </p:cNvCxnSpPr>
            <p:nvPr/>
          </p:nvCxnSpPr>
          <p:spPr bwMode="auto">
            <a:xfrm flipV="1">
              <a:off x="8391526" y="4638676"/>
              <a:ext cx="1285875" cy="581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11"/>
            <p:cNvCxnSpPr>
              <a:cxnSpLocks noChangeShapeType="1"/>
              <a:stCxn id="294917" idx="0"/>
              <a:endCxn id="294918" idx="4"/>
            </p:cNvCxnSpPr>
            <p:nvPr/>
          </p:nvCxnSpPr>
          <p:spPr bwMode="auto">
            <a:xfrm rot="5400000" flipH="1" flipV="1">
              <a:off x="7129463" y="2890838"/>
              <a:ext cx="1066800" cy="390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24" name="AutoShape 12"/>
            <p:cNvCxnSpPr>
              <a:cxnSpLocks noChangeShapeType="1"/>
              <a:stCxn id="294920" idx="1"/>
              <a:endCxn id="294918" idx="6"/>
            </p:cNvCxnSpPr>
            <p:nvPr/>
          </p:nvCxnSpPr>
          <p:spPr bwMode="auto">
            <a:xfrm flipH="1" flipV="1">
              <a:off x="8096250" y="2324100"/>
              <a:ext cx="1123950" cy="590550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5" name="AutoShape 13"/>
            <p:cNvCxnSpPr>
              <a:cxnSpLocks noChangeShapeType="1"/>
              <a:endCxn id="294920" idx="5"/>
            </p:cNvCxnSpPr>
            <p:nvPr/>
          </p:nvCxnSpPr>
          <p:spPr bwMode="auto">
            <a:xfrm rot="16200000" flipV="1">
              <a:off x="9196388" y="3595688"/>
              <a:ext cx="990600" cy="295275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6" name="AutoShape 14"/>
            <p:cNvCxnSpPr>
              <a:cxnSpLocks noChangeShapeType="1"/>
              <a:stCxn id="294916" idx="7"/>
              <a:endCxn id="294920" idx="3"/>
            </p:cNvCxnSpPr>
            <p:nvPr/>
          </p:nvCxnSpPr>
          <p:spPr bwMode="auto">
            <a:xfrm rot="5400000" flipH="1" flipV="1">
              <a:off x="7867650" y="3705225"/>
              <a:ext cx="1809750" cy="89535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prstDash val="dashDot"/>
              <a:round/>
              <a:headEnd/>
              <a:tailEnd type="triangle" w="med" len="lg"/>
            </a:ln>
            <a:effectLst/>
          </p:spPr>
        </p:cxnSp>
        <p:cxnSp>
          <p:nvCxnSpPr>
            <p:cNvPr id="7185" name="AutoShape 15"/>
            <p:cNvCxnSpPr>
              <a:cxnSpLocks noChangeShapeType="1"/>
              <a:stCxn id="294917" idx="7"/>
              <a:endCxn id="294920" idx="2"/>
            </p:cNvCxnSpPr>
            <p:nvPr/>
          </p:nvCxnSpPr>
          <p:spPr bwMode="auto">
            <a:xfrm flipV="1">
              <a:off x="7629526" y="3086100"/>
              <a:ext cx="1514475" cy="5905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16"/>
            <p:cNvCxnSpPr>
              <a:cxnSpLocks noChangeShapeType="1"/>
              <a:stCxn id="294916" idx="2"/>
              <a:endCxn id="294918" idx="2"/>
            </p:cNvCxnSpPr>
            <p:nvPr/>
          </p:nvCxnSpPr>
          <p:spPr bwMode="auto">
            <a:xfrm rot="10800000">
              <a:off x="7620000" y="2324100"/>
              <a:ext cx="304800" cy="2895600"/>
            </a:xfrm>
            <a:prstGeom prst="curvedConnector3">
              <a:avLst>
                <a:gd name="adj1" fmla="val 501560"/>
              </a:avLst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7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Reachability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DFS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tree</a:t>
                </a:r>
                <a:r>
                  <a:rPr lang="en-US" altLang="en-US" dirty="0" smtClean="0"/>
                  <a:t> rooted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: vertices reachable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via directed paths</a:t>
                </a:r>
                <a:endParaRPr lang="en-US" altLang="en-US" sz="2800" dirty="0"/>
              </a:p>
            </p:txBody>
          </p:sp>
        </mc:Choice>
        <mc:Fallback>
          <p:sp>
            <p:nvSpPr>
              <p:cNvPr id="81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163" descr="j0198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2400"/>
            <a:ext cx="1585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33650" y="3500438"/>
            <a:ext cx="3562350" cy="1985962"/>
            <a:chOff x="2533650" y="3500438"/>
            <a:chExt cx="3562350" cy="1985962"/>
          </a:xfrm>
        </p:grpSpPr>
        <p:sp>
          <p:nvSpPr>
            <p:cNvPr id="8199" name="Oval 167"/>
            <p:cNvSpPr>
              <a:spLocks noChangeArrowheads="1"/>
            </p:cNvSpPr>
            <p:nvPr/>
          </p:nvSpPr>
          <p:spPr bwMode="auto">
            <a:xfrm>
              <a:off x="2535238" y="5100638"/>
              <a:ext cx="360362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8200" name="Oval 168"/>
            <p:cNvSpPr>
              <a:spLocks noChangeArrowheads="1"/>
            </p:cNvSpPr>
            <p:nvPr/>
          </p:nvSpPr>
          <p:spPr bwMode="auto">
            <a:xfrm>
              <a:off x="3505201" y="4338639"/>
              <a:ext cx="360363" cy="3841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8201" name="Oval 169"/>
            <p:cNvSpPr>
              <a:spLocks noChangeArrowheads="1"/>
            </p:cNvSpPr>
            <p:nvPr/>
          </p:nvSpPr>
          <p:spPr bwMode="auto">
            <a:xfrm>
              <a:off x="253365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8202" name="Oval 170"/>
            <p:cNvSpPr>
              <a:spLocks noChangeArrowheads="1"/>
            </p:cNvSpPr>
            <p:nvPr/>
          </p:nvSpPr>
          <p:spPr bwMode="auto">
            <a:xfrm>
              <a:off x="4495801" y="5100638"/>
              <a:ext cx="360363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8203" name="Oval 171"/>
            <p:cNvSpPr>
              <a:spLocks noChangeArrowheads="1"/>
            </p:cNvSpPr>
            <p:nvPr/>
          </p:nvSpPr>
          <p:spPr bwMode="auto">
            <a:xfrm>
              <a:off x="449580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8204" name="AutoShape 172"/>
            <p:cNvCxnSpPr>
              <a:cxnSpLocks noChangeShapeType="1"/>
              <a:stCxn id="8211" idx="1"/>
              <a:endCxn id="8203" idx="5"/>
            </p:cNvCxnSpPr>
            <p:nvPr/>
          </p:nvCxnSpPr>
          <p:spPr bwMode="auto">
            <a:xfrm flipH="1" flipV="1">
              <a:off x="4805364" y="3843339"/>
              <a:ext cx="981075" cy="587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173"/>
            <p:cNvCxnSpPr>
              <a:cxnSpLocks noChangeShapeType="1"/>
              <a:stCxn id="8199" idx="6"/>
              <a:endCxn id="8202" idx="2"/>
            </p:cNvCxnSpPr>
            <p:nvPr/>
          </p:nvCxnSpPr>
          <p:spPr bwMode="auto">
            <a:xfrm>
              <a:off x="2909889" y="52943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AutoShape 174"/>
            <p:cNvCxnSpPr>
              <a:cxnSpLocks noChangeShapeType="1"/>
              <a:stCxn id="8200" idx="1"/>
              <a:endCxn id="8201" idx="5"/>
            </p:cNvCxnSpPr>
            <p:nvPr/>
          </p:nvCxnSpPr>
          <p:spPr bwMode="auto">
            <a:xfrm flipH="1" flipV="1">
              <a:off x="2843214" y="3843339"/>
              <a:ext cx="714375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AutoShape 175"/>
            <p:cNvCxnSpPr>
              <a:cxnSpLocks noChangeShapeType="1"/>
              <a:stCxn id="8203" idx="2"/>
              <a:endCxn id="8201" idx="6"/>
            </p:cNvCxnSpPr>
            <p:nvPr/>
          </p:nvCxnSpPr>
          <p:spPr bwMode="auto">
            <a:xfrm flipH="1">
              <a:off x="2909889" y="36941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AutoShape 176"/>
            <p:cNvCxnSpPr>
              <a:cxnSpLocks noChangeShapeType="1"/>
              <a:stCxn id="8202" idx="0"/>
              <a:endCxn id="8203" idx="4"/>
            </p:cNvCxnSpPr>
            <p:nvPr/>
          </p:nvCxnSpPr>
          <p:spPr bwMode="auto">
            <a:xfrm flipV="1">
              <a:off x="4676775" y="3900488"/>
              <a:ext cx="0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AutoShape 177"/>
            <p:cNvCxnSpPr>
              <a:cxnSpLocks noChangeShapeType="1"/>
              <a:stCxn id="8199" idx="7"/>
              <a:endCxn id="8200" idx="3"/>
            </p:cNvCxnSpPr>
            <p:nvPr/>
          </p:nvCxnSpPr>
          <p:spPr bwMode="auto">
            <a:xfrm flipV="1">
              <a:off x="2843214" y="4681538"/>
              <a:ext cx="714375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AutoShape 178"/>
            <p:cNvCxnSpPr>
              <a:cxnSpLocks noChangeShapeType="1"/>
              <a:stCxn id="8200" idx="7"/>
              <a:endCxn id="8203" idx="3"/>
            </p:cNvCxnSpPr>
            <p:nvPr/>
          </p:nvCxnSpPr>
          <p:spPr bwMode="auto">
            <a:xfrm flipV="1">
              <a:off x="3813176" y="3843339"/>
              <a:ext cx="735013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1" name="Oval 180"/>
            <p:cNvSpPr>
              <a:spLocks noChangeArrowheads="1"/>
            </p:cNvSpPr>
            <p:nvPr/>
          </p:nvSpPr>
          <p:spPr bwMode="auto">
            <a:xfrm>
              <a:off x="5734050" y="4387851"/>
              <a:ext cx="361950" cy="38576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cxnSp>
          <p:nvCxnSpPr>
            <p:cNvPr id="8212" name="AutoShape 181"/>
            <p:cNvCxnSpPr>
              <a:cxnSpLocks noChangeShapeType="1"/>
              <a:stCxn id="8201" idx="4"/>
              <a:endCxn id="8199" idx="0"/>
            </p:cNvCxnSpPr>
            <p:nvPr/>
          </p:nvCxnSpPr>
          <p:spPr bwMode="auto">
            <a:xfrm>
              <a:off x="2714625" y="3900488"/>
              <a:ext cx="1588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82"/>
            <p:cNvCxnSpPr>
              <a:cxnSpLocks noChangeShapeType="1"/>
              <a:stCxn id="8202" idx="7"/>
              <a:endCxn id="8211" idx="3"/>
            </p:cNvCxnSpPr>
            <p:nvPr/>
          </p:nvCxnSpPr>
          <p:spPr bwMode="auto">
            <a:xfrm flipV="1">
              <a:off x="4803776" y="4730750"/>
              <a:ext cx="982663" cy="412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4"/>
            <p:cNvCxnSpPr>
              <a:cxnSpLocks noChangeShapeType="1"/>
              <a:stCxn id="8202" idx="1"/>
              <a:endCxn id="8200" idx="5"/>
            </p:cNvCxnSpPr>
            <p:nvPr/>
          </p:nvCxnSpPr>
          <p:spPr bwMode="auto">
            <a:xfrm flipH="1" flipV="1">
              <a:off x="3813176" y="4681538"/>
              <a:ext cx="735013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92925" y="2852739"/>
            <a:ext cx="1916113" cy="1643062"/>
            <a:chOff x="6892925" y="2852739"/>
            <a:chExt cx="1916113" cy="1643062"/>
          </a:xfrm>
        </p:grpSpPr>
        <p:sp>
          <p:nvSpPr>
            <p:cNvPr id="8215" name="Oval 205"/>
            <p:cNvSpPr>
              <a:spLocks noChangeArrowheads="1"/>
            </p:cNvSpPr>
            <p:nvPr/>
          </p:nvSpPr>
          <p:spPr bwMode="auto">
            <a:xfrm>
              <a:off x="6894513" y="4176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16" name="Oval 206"/>
            <p:cNvSpPr>
              <a:spLocks noChangeArrowheads="1"/>
            </p:cNvSpPr>
            <p:nvPr/>
          </p:nvSpPr>
          <p:spPr bwMode="auto">
            <a:xfrm>
              <a:off x="7694613" y="3546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17" name="Oval 207"/>
            <p:cNvSpPr>
              <a:spLocks noChangeArrowheads="1"/>
            </p:cNvSpPr>
            <p:nvPr/>
          </p:nvSpPr>
          <p:spPr bwMode="auto">
            <a:xfrm>
              <a:off x="6892925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18" name="Oval 209"/>
            <p:cNvSpPr>
              <a:spLocks noChangeArrowheads="1"/>
            </p:cNvSpPr>
            <p:nvPr/>
          </p:nvSpPr>
          <p:spPr bwMode="auto">
            <a:xfrm>
              <a:off x="8510588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19" name="AutoShape 212"/>
            <p:cNvCxnSpPr>
              <a:cxnSpLocks noChangeShapeType="1"/>
              <a:stCxn id="8216" idx="1"/>
              <a:endCxn id="8217" idx="5"/>
            </p:cNvCxnSpPr>
            <p:nvPr/>
          </p:nvCxnSpPr>
          <p:spPr bwMode="auto">
            <a:xfrm flipH="1" flipV="1">
              <a:off x="7148513" y="3136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13"/>
            <p:cNvCxnSpPr>
              <a:cxnSpLocks noChangeShapeType="1"/>
              <a:stCxn id="8218" idx="2"/>
              <a:endCxn id="8217" idx="6"/>
            </p:cNvCxnSpPr>
            <p:nvPr/>
          </p:nvCxnSpPr>
          <p:spPr bwMode="auto">
            <a:xfrm flipH="1">
              <a:off x="7202489" y="3013075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1" name="AutoShape 218"/>
            <p:cNvCxnSpPr>
              <a:cxnSpLocks noChangeShapeType="1"/>
              <a:stCxn id="8217" idx="4"/>
              <a:endCxn id="8215" idx="0"/>
            </p:cNvCxnSpPr>
            <p:nvPr/>
          </p:nvCxnSpPr>
          <p:spPr bwMode="auto">
            <a:xfrm>
              <a:off x="7042150" y="3182938"/>
              <a:ext cx="1588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2925" y="4757739"/>
            <a:ext cx="2936875" cy="1643062"/>
            <a:chOff x="6892925" y="4757739"/>
            <a:chExt cx="2936875" cy="1643062"/>
          </a:xfrm>
        </p:grpSpPr>
        <p:sp>
          <p:nvSpPr>
            <p:cNvPr id="8222" name="Oval 240"/>
            <p:cNvSpPr>
              <a:spLocks noChangeArrowheads="1"/>
            </p:cNvSpPr>
            <p:nvPr/>
          </p:nvSpPr>
          <p:spPr bwMode="auto">
            <a:xfrm>
              <a:off x="6894513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23" name="Oval 241"/>
            <p:cNvSpPr>
              <a:spLocks noChangeArrowheads="1"/>
            </p:cNvSpPr>
            <p:nvPr/>
          </p:nvSpPr>
          <p:spPr bwMode="auto">
            <a:xfrm>
              <a:off x="7694613" y="5451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24" name="Oval 242"/>
            <p:cNvSpPr>
              <a:spLocks noChangeArrowheads="1"/>
            </p:cNvSpPr>
            <p:nvPr/>
          </p:nvSpPr>
          <p:spPr bwMode="auto">
            <a:xfrm>
              <a:off x="6892925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25" name="Oval 243"/>
            <p:cNvSpPr>
              <a:spLocks noChangeArrowheads="1"/>
            </p:cNvSpPr>
            <p:nvPr/>
          </p:nvSpPr>
          <p:spPr bwMode="auto">
            <a:xfrm>
              <a:off x="8510588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B</a:t>
              </a:r>
            </a:p>
          </p:txBody>
        </p:sp>
        <p:sp>
          <p:nvSpPr>
            <p:cNvPr id="8226" name="Oval 244"/>
            <p:cNvSpPr>
              <a:spLocks noChangeArrowheads="1"/>
            </p:cNvSpPr>
            <p:nvPr/>
          </p:nvSpPr>
          <p:spPr bwMode="auto">
            <a:xfrm>
              <a:off x="8510588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27" name="AutoShape 246"/>
            <p:cNvCxnSpPr>
              <a:cxnSpLocks noChangeShapeType="1"/>
              <a:stCxn id="8222" idx="6"/>
              <a:endCxn id="8225" idx="2"/>
            </p:cNvCxnSpPr>
            <p:nvPr/>
          </p:nvCxnSpPr>
          <p:spPr bwMode="auto">
            <a:xfrm>
              <a:off x="7202489" y="6242050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AutoShape 247"/>
            <p:cNvCxnSpPr>
              <a:cxnSpLocks noChangeShapeType="1"/>
              <a:stCxn id="8223" idx="1"/>
              <a:endCxn id="8224" idx="5"/>
            </p:cNvCxnSpPr>
            <p:nvPr/>
          </p:nvCxnSpPr>
          <p:spPr bwMode="auto">
            <a:xfrm flipH="1" flipV="1">
              <a:off x="7148513" y="5041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249"/>
            <p:cNvCxnSpPr>
              <a:cxnSpLocks noChangeShapeType="1"/>
              <a:stCxn id="8225" idx="0"/>
              <a:endCxn id="8226" idx="4"/>
            </p:cNvCxnSpPr>
            <p:nvPr/>
          </p:nvCxnSpPr>
          <p:spPr bwMode="auto">
            <a:xfrm flipV="1">
              <a:off x="8659813" y="5087938"/>
              <a:ext cx="0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0" name="Oval 252"/>
            <p:cNvSpPr>
              <a:spLocks noChangeArrowheads="1"/>
            </p:cNvSpPr>
            <p:nvPr/>
          </p:nvSpPr>
          <p:spPr bwMode="auto">
            <a:xfrm>
              <a:off x="9531350" y="5491164"/>
              <a:ext cx="298450" cy="3206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F</a:t>
              </a:r>
            </a:p>
          </p:txBody>
        </p:sp>
        <p:cxnSp>
          <p:nvCxnSpPr>
            <p:cNvPr id="8231" name="AutoShape 254"/>
            <p:cNvCxnSpPr>
              <a:cxnSpLocks noChangeShapeType="1"/>
              <a:stCxn id="8225" idx="7"/>
              <a:endCxn id="8230" idx="3"/>
            </p:cNvCxnSpPr>
            <p:nvPr/>
          </p:nvCxnSpPr>
          <p:spPr bwMode="auto">
            <a:xfrm flipV="1">
              <a:off x="8764589" y="5775326"/>
              <a:ext cx="809625" cy="341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255"/>
            <p:cNvCxnSpPr>
              <a:cxnSpLocks noChangeShapeType="1"/>
              <a:stCxn id="8225" idx="1"/>
              <a:endCxn id="8223" idx="5"/>
            </p:cNvCxnSpPr>
            <p:nvPr/>
          </p:nvCxnSpPr>
          <p:spPr bwMode="auto">
            <a:xfrm flipH="1" flipV="1">
              <a:off x="7947026" y="5735638"/>
              <a:ext cx="6064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061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</a:t>
            </a:r>
            <a:endParaRPr lang="en-US" altLang="en-US" smtClean="0"/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vertex can reach all other vertices</a:t>
            </a:r>
            <a:endParaRPr lang="en-US" altLang="en-US"/>
          </a:p>
        </p:txBody>
      </p:sp>
      <p:pic>
        <p:nvPicPr>
          <p:cNvPr id="9222" name="Picture 91" descr="DD00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2"/>
          <p:cNvGrpSpPr>
            <a:grpSpLocks/>
          </p:cNvGrpSpPr>
          <p:nvPr/>
        </p:nvGrpSpPr>
        <p:grpSpPr bwMode="auto">
          <a:xfrm>
            <a:off x="5666678" y="2927158"/>
            <a:ext cx="4953000" cy="3646487"/>
            <a:chOff x="1584" y="1591"/>
            <a:chExt cx="3120" cy="2297"/>
          </a:xfrm>
          <a:solidFill>
            <a:schemeClr val="accent1"/>
          </a:solidFill>
        </p:grpSpPr>
        <p:sp>
          <p:nvSpPr>
            <p:cNvPr id="9224" name="Oval 92"/>
            <p:cNvSpPr>
              <a:spLocks noChangeArrowheads="1"/>
            </p:cNvSpPr>
            <p:nvPr/>
          </p:nvSpPr>
          <p:spPr bwMode="auto">
            <a:xfrm>
              <a:off x="1680" y="159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9225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9226" name="Oval 94"/>
            <p:cNvSpPr>
              <a:spLocks noChangeArrowheads="1"/>
            </p:cNvSpPr>
            <p:nvPr/>
          </p:nvSpPr>
          <p:spPr bwMode="auto">
            <a:xfrm>
              <a:off x="3153" y="20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9227" name="Oval 95"/>
            <p:cNvSpPr>
              <a:spLocks noChangeArrowheads="1"/>
            </p:cNvSpPr>
            <p:nvPr/>
          </p:nvSpPr>
          <p:spPr bwMode="auto">
            <a:xfrm>
              <a:off x="4318" y="34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9228" name="Oval 96"/>
            <p:cNvSpPr>
              <a:spLocks noChangeArrowheads="1"/>
            </p:cNvSpPr>
            <p:nvPr/>
          </p:nvSpPr>
          <p:spPr bwMode="auto">
            <a:xfrm>
              <a:off x="3530" y="2933"/>
              <a:ext cx="385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9229" name="Oval 97"/>
            <p:cNvSpPr>
              <a:spLocks noChangeArrowheads="1"/>
            </p:cNvSpPr>
            <p:nvPr/>
          </p:nvSpPr>
          <p:spPr bwMode="auto">
            <a:xfrm>
              <a:off x="1584" y="3509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9230" name="Oval 98"/>
            <p:cNvSpPr>
              <a:spLocks noChangeArrowheads="1"/>
            </p:cNvSpPr>
            <p:nvPr/>
          </p:nvSpPr>
          <p:spPr bwMode="auto">
            <a:xfrm>
              <a:off x="4286" y="1855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9231" name="AutoShape 99"/>
            <p:cNvCxnSpPr>
              <a:cxnSpLocks noChangeShapeType="1"/>
              <a:stCxn id="9224" idx="4"/>
              <a:endCxn id="9229" idx="0"/>
            </p:cNvCxnSpPr>
            <p:nvPr/>
          </p:nvCxnSpPr>
          <p:spPr bwMode="auto">
            <a:xfrm flipH="1">
              <a:off x="1777" y="1994"/>
              <a:ext cx="96" cy="149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00"/>
            <p:cNvCxnSpPr>
              <a:cxnSpLocks noChangeShapeType="1"/>
              <a:stCxn id="9224" idx="5"/>
              <a:endCxn id="9225" idx="1"/>
            </p:cNvCxnSpPr>
            <p:nvPr/>
          </p:nvCxnSpPr>
          <p:spPr bwMode="auto">
            <a:xfrm>
              <a:off x="2009" y="1938"/>
              <a:ext cx="600" cy="7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AutoShape 101"/>
            <p:cNvCxnSpPr>
              <a:cxnSpLocks noChangeShapeType="1"/>
              <a:stCxn id="9224" idx="6"/>
              <a:endCxn id="9226" idx="2"/>
            </p:cNvCxnSpPr>
            <p:nvPr/>
          </p:nvCxnSpPr>
          <p:spPr bwMode="auto">
            <a:xfrm>
              <a:off x="2089" y="1782"/>
              <a:ext cx="1042" cy="40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102"/>
            <p:cNvCxnSpPr>
              <a:cxnSpLocks noChangeShapeType="1"/>
              <a:stCxn id="9230" idx="1"/>
              <a:endCxn id="9224" idx="7"/>
            </p:cNvCxnSpPr>
            <p:nvPr/>
          </p:nvCxnSpPr>
          <p:spPr bwMode="auto">
            <a:xfrm flipH="1" flipV="1">
              <a:off x="2009" y="1623"/>
              <a:ext cx="2334" cy="26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103"/>
            <p:cNvCxnSpPr>
              <a:cxnSpLocks noChangeShapeType="1"/>
              <a:stCxn id="9226" idx="6"/>
              <a:endCxn id="9230" idx="2"/>
            </p:cNvCxnSpPr>
            <p:nvPr/>
          </p:nvCxnSpPr>
          <p:spPr bwMode="auto">
            <a:xfrm flipV="1">
              <a:off x="3562" y="2046"/>
              <a:ext cx="701" cy="14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AutoShape 104"/>
            <p:cNvCxnSpPr>
              <a:cxnSpLocks noChangeShapeType="1"/>
              <a:stCxn id="9230" idx="4"/>
              <a:endCxn id="9227" idx="0"/>
            </p:cNvCxnSpPr>
            <p:nvPr/>
          </p:nvCxnSpPr>
          <p:spPr bwMode="auto">
            <a:xfrm>
              <a:off x="4479" y="2258"/>
              <a:ext cx="32" cy="111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AutoShape 105"/>
            <p:cNvCxnSpPr>
              <a:cxnSpLocks noChangeShapeType="1"/>
              <a:stCxn id="9225" idx="6"/>
              <a:endCxn id="9228" idx="2"/>
            </p:cNvCxnSpPr>
            <p:nvPr/>
          </p:nvCxnSpPr>
          <p:spPr bwMode="auto">
            <a:xfrm>
              <a:off x="2961" y="2872"/>
              <a:ext cx="546" cy="2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AutoShape 106"/>
            <p:cNvCxnSpPr>
              <a:cxnSpLocks noChangeShapeType="1"/>
              <a:stCxn id="9228" idx="5"/>
              <a:endCxn id="9227" idx="1"/>
            </p:cNvCxnSpPr>
            <p:nvPr/>
          </p:nvCxnSpPr>
          <p:spPr bwMode="auto">
            <a:xfrm>
              <a:off x="3859" y="3280"/>
              <a:ext cx="516" cy="15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AutoShape 107"/>
            <p:cNvCxnSpPr>
              <a:cxnSpLocks noChangeShapeType="1"/>
              <a:stCxn id="9229" idx="7"/>
              <a:endCxn id="9225" idx="3"/>
            </p:cNvCxnSpPr>
            <p:nvPr/>
          </p:nvCxnSpPr>
          <p:spPr bwMode="auto">
            <a:xfrm flipV="1">
              <a:off x="1913" y="3028"/>
              <a:ext cx="696" cy="51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0" name="AutoShape 108"/>
            <p:cNvCxnSpPr>
              <a:cxnSpLocks noChangeShapeType="1"/>
              <a:stCxn id="9229" idx="6"/>
              <a:endCxn id="9228" idx="3"/>
            </p:cNvCxnSpPr>
            <p:nvPr/>
          </p:nvCxnSpPr>
          <p:spPr bwMode="auto">
            <a:xfrm flipV="1">
              <a:off x="1992" y="3280"/>
              <a:ext cx="1594" cy="41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1" name="AutoShape 109"/>
            <p:cNvCxnSpPr>
              <a:cxnSpLocks noChangeShapeType="1"/>
              <a:stCxn id="9227" idx="2"/>
              <a:endCxn id="9229" idx="5"/>
            </p:cNvCxnSpPr>
            <p:nvPr/>
          </p:nvCxnSpPr>
          <p:spPr bwMode="auto">
            <a:xfrm flipH="1">
              <a:off x="1913" y="3590"/>
              <a:ext cx="2383" cy="26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2" name="AutoShape 110"/>
            <p:cNvCxnSpPr>
              <a:cxnSpLocks noChangeShapeType="1"/>
              <a:stCxn id="9225" idx="7"/>
              <a:endCxn id="9230" idx="3"/>
            </p:cNvCxnSpPr>
            <p:nvPr/>
          </p:nvCxnSpPr>
          <p:spPr bwMode="auto">
            <a:xfrm flipV="1">
              <a:off x="2881" y="2202"/>
              <a:ext cx="1462" cy="51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988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 Algorithm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/>
                  <a:t>Pick a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with edges reversed</a:t>
                </a:r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pPr lvl="1"/>
                <a:r>
                  <a:rPr lang="en-US" altLang="en-US" dirty="0" smtClean="0"/>
                  <a:t>Else, print “yes”</a:t>
                </a:r>
              </a:p>
              <a:p>
                <a:r>
                  <a:rPr lang="en-US" alt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1115" descr="DD007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05"/>
          <p:cNvSpPr txBox="1">
            <a:spLocks noChangeArrowheads="1"/>
          </p:cNvSpPr>
          <p:nvPr/>
        </p:nvSpPr>
        <p:spPr bwMode="auto">
          <a:xfrm>
            <a:off x="7180263" y="207168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G:</a:t>
            </a:r>
          </a:p>
        </p:txBody>
      </p:sp>
      <p:sp>
        <p:nvSpPr>
          <p:cNvPr id="10248" name="Text Box 1206"/>
          <p:cNvSpPr txBox="1">
            <a:spLocks noChangeArrowheads="1"/>
          </p:cNvSpPr>
          <p:nvPr/>
        </p:nvSpPr>
        <p:spPr bwMode="auto">
          <a:xfrm>
            <a:off x="7162800" y="4495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G’:</a:t>
            </a:r>
          </a:p>
        </p:txBody>
      </p:sp>
      <p:sp>
        <p:nvSpPr>
          <p:cNvPr id="10249" name="Oval 1207"/>
          <p:cNvSpPr>
            <a:spLocks noChangeArrowheads="1"/>
          </p:cNvSpPr>
          <p:nvPr/>
        </p:nvSpPr>
        <p:spPr bwMode="auto">
          <a:xfrm>
            <a:off x="7756525" y="1973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50" name="Oval 1209"/>
          <p:cNvSpPr>
            <a:spLocks noChangeArrowheads="1"/>
          </p:cNvSpPr>
          <p:nvPr/>
        </p:nvSpPr>
        <p:spPr bwMode="auto">
          <a:xfrm>
            <a:off x="8488363" y="2844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51" name="Oval 1210"/>
          <p:cNvSpPr>
            <a:spLocks noChangeArrowheads="1"/>
          </p:cNvSpPr>
          <p:nvPr/>
        </p:nvSpPr>
        <p:spPr bwMode="auto">
          <a:xfrm>
            <a:off x="8993188" y="2300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52" name="Oval 1211"/>
          <p:cNvSpPr>
            <a:spLocks noChangeArrowheads="1"/>
          </p:cNvSpPr>
          <p:nvPr/>
        </p:nvSpPr>
        <p:spPr bwMode="auto">
          <a:xfrm>
            <a:off x="9971088" y="3419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53" name="Oval 1212"/>
          <p:cNvSpPr>
            <a:spLocks noChangeArrowheads="1"/>
          </p:cNvSpPr>
          <p:nvPr/>
        </p:nvSpPr>
        <p:spPr bwMode="auto">
          <a:xfrm>
            <a:off x="9309100" y="3046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54" name="Oval 1213"/>
          <p:cNvSpPr>
            <a:spLocks noChangeArrowheads="1"/>
          </p:cNvSpPr>
          <p:nvPr/>
        </p:nvSpPr>
        <p:spPr bwMode="auto">
          <a:xfrm>
            <a:off x="7675563" y="3506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55" name="Oval 1214"/>
          <p:cNvSpPr>
            <a:spLocks noChangeArrowheads="1"/>
          </p:cNvSpPr>
          <p:nvPr/>
        </p:nvSpPr>
        <p:spPr bwMode="auto">
          <a:xfrm>
            <a:off x="9944100" y="2184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56" name="AutoShape 1215"/>
          <p:cNvCxnSpPr>
            <a:cxnSpLocks noChangeShapeType="1"/>
            <a:stCxn id="10249" idx="4"/>
            <a:endCxn id="10254" idx="0"/>
          </p:cNvCxnSpPr>
          <p:nvPr/>
        </p:nvCxnSpPr>
        <p:spPr bwMode="auto">
          <a:xfrm flipH="1">
            <a:off x="7837488" y="2295526"/>
            <a:ext cx="80962" cy="11922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216"/>
          <p:cNvCxnSpPr>
            <a:cxnSpLocks noChangeShapeType="1"/>
            <a:stCxn id="10249" idx="5"/>
            <a:endCxn id="10250" idx="1"/>
          </p:cNvCxnSpPr>
          <p:nvPr/>
        </p:nvCxnSpPr>
        <p:spPr bwMode="auto">
          <a:xfrm>
            <a:off x="8032750" y="2251076"/>
            <a:ext cx="503238" cy="619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217"/>
          <p:cNvCxnSpPr>
            <a:cxnSpLocks noChangeShapeType="1"/>
            <a:stCxn id="10249" idx="6"/>
            <a:endCxn id="10251" idx="2"/>
          </p:cNvCxnSpPr>
          <p:nvPr/>
        </p:nvCxnSpPr>
        <p:spPr bwMode="auto">
          <a:xfrm>
            <a:off x="8099426" y="2125664"/>
            <a:ext cx="874713" cy="327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218"/>
          <p:cNvCxnSpPr>
            <a:cxnSpLocks noChangeShapeType="1"/>
            <a:stCxn id="10255" idx="1"/>
            <a:endCxn id="10249" idx="7"/>
          </p:cNvCxnSpPr>
          <p:nvPr/>
        </p:nvCxnSpPr>
        <p:spPr bwMode="auto">
          <a:xfrm flipH="1" flipV="1">
            <a:off x="8032751" y="1998664"/>
            <a:ext cx="19589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1219"/>
          <p:cNvCxnSpPr>
            <a:cxnSpLocks noChangeShapeType="1"/>
            <a:stCxn id="10251" idx="6"/>
            <a:endCxn id="10255" idx="2"/>
          </p:cNvCxnSpPr>
          <p:nvPr/>
        </p:nvCxnSpPr>
        <p:spPr bwMode="auto">
          <a:xfrm flipV="1">
            <a:off x="9336088" y="2336800"/>
            <a:ext cx="588962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1220"/>
          <p:cNvCxnSpPr>
            <a:cxnSpLocks noChangeShapeType="1"/>
            <a:stCxn id="10255" idx="4"/>
            <a:endCxn id="10252" idx="0"/>
          </p:cNvCxnSpPr>
          <p:nvPr/>
        </p:nvCxnSpPr>
        <p:spPr bwMode="auto">
          <a:xfrm>
            <a:off x="10106025" y="2506663"/>
            <a:ext cx="26988" cy="8937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1221"/>
          <p:cNvCxnSpPr>
            <a:cxnSpLocks noChangeShapeType="1"/>
            <a:stCxn id="10250" idx="6"/>
            <a:endCxn id="10253" idx="2"/>
          </p:cNvCxnSpPr>
          <p:nvPr/>
        </p:nvCxnSpPr>
        <p:spPr bwMode="auto">
          <a:xfrm>
            <a:off x="8831264" y="2997201"/>
            <a:ext cx="458787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1222"/>
          <p:cNvCxnSpPr>
            <a:cxnSpLocks noChangeShapeType="1"/>
            <a:stCxn id="10253" idx="5"/>
            <a:endCxn id="10252" idx="1"/>
          </p:cNvCxnSpPr>
          <p:nvPr/>
        </p:nvCxnSpPr>
        <p:spPr bwMode="auto">
          <a:xfrm>
            <a:off x="9585325" y="3324225"/>
            <a:ext cx="433388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1223"/>
          <p:cNvCxnSpPr>
            <a:cxnSpLocks noChangeShapeType="1"/>
            <a:stCxn id="10254" idx="7"/>
            <a:endCxn id="10250" idx="3"/>
          </p:cNvCxnSpPr>
          <p:nvPr/>
        </p:nvCxnSpPr>
        <p:spPr bwMode="auto">
          <a:xfrm flipV="1">
            <a:off x="7951788" y="3122614"/>
            <a:ext cx="584200" cy="409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1224"/>
          <p:cNvCxnSpPr>
            <a:cxnSpLocks noChangeShapeType="1"/>
            <a:stCxn id="10254" idx="6"/>
            <a:endCxn id="10253" idx="3"/>
          </p:cNvCxnSpPr>
          <p:nvPr/>
        </p:nvCxnSpPr>
        <p:spPr bwMode="auto">
          <a:xfrm flipV="1">
            <a:off x="8018463" y="3324226"/>
            <a:ext cx="1338262" cy="3349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1225"/>
          <p:cNvCxnSpPr>
            <a:cxnSpLocks noChangeShapeType="1"/>
            <a:stCxn id="10252" idx="2"/>
            <a:endCxn id="10254" idx="5"/>
          </p:cNvCxnSpPr>
          <p:nvPr/>
        </p:nvCxnSpPr>
        <p:spPr bwMode="auto">
          <a:xfrm flipH="1">
            <a:off x="7951788" y="3571876"/>
            <a:ext cx="200025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Oval 1228"/>
          <p:cNvSpPr>
            <a:spLocks noChangeArrowheads="1"/>
          </p:cNvSpPr>
          <p:nvPr/>
        </p:nvSpPr>
        <p:spPr bwMode="auto">
          <a:xfrm>
            <a:off x="7745413" y="4259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68" name="Oval 1229"/>
          <p:cNvSpPr>
            <a:spLocks noChangeArrowheads="1"/>
          </p:cNvSpPr>
          <p:nvPr/>
        </p:nvSpPr>
        <p:spPr bwMode="auto">
          <a:xfrm>
            <a:off x="8477250" y="5130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69" name="Oval 1230"/>
          <p:cNvSpPr>
            <a:spLocks noChangeArrowheads="1"/>
          </p:cNvSpPr>
          <p:nvPr/>
        </p:nvSpPr>
        <p:spPr bwMode="auto">
          <a:xfrm>
            <a:off x="8982075" y="4586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70" name="Oval 1231"/>
          <p:cNvSpPr>
            <a:spLocks noChangeArrowheads="1"/>
          </p:cNvSpPr>
          <p:nvPr/>
        </p:nvSpPr>
        <p:spPr bwMode="auto">
          <a:xfrm>
            <a:off x="9959975" y="5705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71" name="Oval 1232"/>
          <p:cNvSpPr>
            <a:spLocks noChangeArrowheads="1"/>
          </p:cNvSpPr>
          <p:nvPr/>
        </p:nvSpPr>
        <p:spPr bwMode="auto">
          <a:xfrm>
            <a:off x="9297988" y="5332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72" name="Oval 1233"/>
          <p:cNvSpPr>
            <a:spLocks noChangeArrowheads="1"/>
          </p:cNvSpPr>
          <p:nvPr/>
        </p:nvSpPr>
        <p:spPr bwMode="auto">
          <a:xfrm>
            <a:off x="7664450" y="5792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73" name="Oval 1234"/>
          <p:cNvSpPr>
            <a:spLocks noChangeArrowheads="1"/>
          </p:cNvSpPr>
          <p:nvPr/>
        </p:nvSpPr>
        <p:spPr bwMode="auto">
          <a:xfrm>
            <a:off x="9932988" y="4470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74" name="AutoShape 1235"/>
          <p:cNvCxnSpPr>
            <a:cxnSpLocks noChangeShapeType="1"/>
            <a:stCxn id="10267" idx="4"/>
            <a:endCxn id="10272" idx="0"/>
          </p:cNvCxnSpPr>
          <p:nvPr/>
        </p:nvCxnSpPr>
        <p:spPr bwMode="auto">
          <a:xfrm flipH="1">
            <a:off x="7826376" y="4581526"/>
            <a:ext cx="80963" cy="1192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1236"/>
          <p:cNvCxnSpPr>
            <a:cxnSpLocks noChangeShapeType="1"/>
            <a:stCxn id="10267" idx="5"/>
            <a:endCxn id="10268" idx="1"/>
          </p:cNvCxnSpPr>
          <p:nvPr/>
        </p:nvCxnSpPr>
        <p:spPr bwMode="auto">
          <a:xfrm>
            <a:off x="8021639" y="4537076"/>
            <a:ext cx="503237" cy="619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237"/>
          <p:cNvCxnSpPr>
            <a:cxnSpLocks noChangeShapeType="1"/>
            <a:stCxn id="10267" idx="6"/>
            <a:endCxn id="10269" idx="2"/>
          </p:cNvCxnSpPr>
          <p:nvPr/>
        </p:nvCxnSpPr>
        <p:spPr bwMode="auto">
          <a:xfrm>
            <a:off x="8088313" y="4411664"/>
            <a:ext cx="874712" cy="327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238"/>
          <p:cNvCxnSpPr>
            <a:cxnSpLocks noChangeShapeType="1"/>
            <a:stCxn id="10273" idx="1"/>
            <a:endCxn id="10267" idx="7"/>
          </p:cNvCxnSpPr>
          <p:nvPr/>
        </p:nvCxnSpPr>
        <p:spPr bwMode="auto">
          <a:xfrm flipH="1" flipV="1">
            <a:off x="8021639" y="4284664"/>
            <a:ext cx="1958975" cy="21113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AutoShape 1239"/>
          <p:cNvCxnSpPr>
            <a:cxnSpLocks noChangeShapeType="1"/>
            <a:stCxn id="10269" idx="6"/>
            <a:endCxn id="10273" idx="2"/>
          </p:cNvCxnSpPr>
          <p:nvPr/>
        </p:nvCxnSpPr>
        <p:spPr bwMode="auto">
          <a:xfrm flipV="1">
            <a:off x="9324976" y="4622800"/>
            <a:ext cx="588963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1240"/>
          <p:cNvCxnSpPr>
            <a:cxnSpLocks noChangeShapeType="1"/>
            <a:stCxn id="10273" idx="4"/>
            <a:endCxn id="10270" idx="0"/>
          </p:cNvCxnSpPr>
          <p:nvPr/>
        </p:nvCxnSpPr>
        <p:spPr bwMode="auto">
          <a:xfrm>
            <a:off x="10094914" y="4792663"/>
            <a:ext cx="26987" cy="893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AutoShape 1241"/>
          <p:cNvCxnSpPr>
            <a:cxnSpLocks noChangeShapeType="1"/>
            <a:stCxn id="10268" idx="6"/>
            <a:endCxn id="10271" idx="2"/>
          </p:cNvCxnSpPr>
          <p:nvPr/>
        </p:nvCxnSpPr>
        <p:spPr bwMode="auto">
          <a:xfrm>
            <a:off x="8820150" y="5283201"/>
            <a:ext cx="458788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1" name="AutoShape 1242"/>
          <p:cNvCxnSpPr>
            <a:cxnSpLocks noChangeShapeType="1"/>
            <a:stCxn id="10271" idx="5"/>
            <a:endCxn id="10270" idx="1"/>
          </p:cNvCxnSpPr>
          <p:nvPr/>
        </p:nvCxnSpPr>
        <p:spPr bwMode="auto">
          <a:xfrm>
            <a:off x="9574214" y="5610225"/>
            <a:ext cx="433387" cy="1206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2" name="AutoShape 1243"/>
          <p:cNvCxnSpPr>
            <a:cxnSpLocks noChangeShapeType="1"/>
            <a:stCxn id="10272" idx="7"/>
            <a:endCxn id="10268" idx="3"/>
          </p:cNvCxnSpPr>
          <p:nvPr/>
        </p:nvCxnSpPr>
        <p:spPr bwMode="auto">
          <a:xfrm flipV="1">
            <a:off x="7940675" y="5408614"/>
            <a:ext cx="584200" cy="4095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1244"/>
          <p:cNvCxnSpPr>
            <a:cxnSpLocks noChangeShapeType="1"/>
            <a:stCxn id="10272" idx="6"/>
            <a:endCxn id="10271" idx="3"/>
          </p:cNvCxnSpPr>
          <p:nvPr/>
        </p:nvCxnSpPr>
        <p:spPr bwMode="auto">
          <a:xfrm flipV="1">
            <a:off x="8007351" y="5610226"/>
            <a:ext cx="1338263" cy="334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1245"/>
          <p:cNvCxnSpPr>
            <a:cxnSpLocks noChangeShapeType="1"/>
            <a:stCxn id="10270" idx="2"/>
            <a:endCxn id="10272" idx="5"/>
          </p:cNvCxnSpPr>
          <p:nvPr/>
        </p:nvCxnSpPr>
        <p:spPr bwMode="auto">
          <a:xfrm flipH="1">
            <a:off x="7940675" y="5857876"/>
            <a:ext cx="2000250" cy="212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1246"/>
          <p:cNvCxnSpPr>
            <a:cxnSpLocks noChangeShapeType="1"/>
            <a:stCxn id="10250" idx="7"/>
            <a:endCxn id="10255" idx="3"/>
          </p:cNvCxnSpPr>
          <p:nvPr/>
        </p:nvCxnSpPr>
        <p:spPr bwMode="auto">
          <a:xfrm flipV="1">
            <a:off x="8764589" y="2462214"/>
            <a:ext cx="1227137" cy="407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AutoShape 1247"/>
          <p:cNvCxnSpPr>
            <a:cxnSpLocks noChangeShapeType="1"/>
            <a:stCxn id="10273" idx="3"/>
            <a:endCxn id="10268" idx="7"/>
          </p:cNvCxnSpPr>
          <p:nvPr/>
        </p:nvCxnSpPr>
        <p:spPr bwMode="auto">
          <a:xfrm flipH="1">
            <a:off x="8753475" y="4748214"/>
            <a:ext cx="1227138" cy="4079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342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3638</TotalTime>
  <Words>1064</Words>
  <Application>Microsoft Office PowerPoint</Application>
  <PresentationFormat>Widescreen</PresentationFormat>
  <Paragraphs>509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Cambria Math</vt:lpstr>
      <vt:lpstr>ＭＳ Ｐゴシック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Chapter 13 Graph Algorithms</vt:lpstr>
      <vt:lpstr>Directed Graphs</vt:lpstr>
      <vt:lpstr>Digraphs</vt:lpstr>
      <vt:lpstr>Digraph Properties</vt:lpstr>
      <vt:lpstr>Digraph Application</vt:lpstr>
      <vt:lpstr>Directed DFS</vt:lpstr>
      <vt:lpstr>Reachability</vt:lpstr>
      <vt:lpstr>Strong Connectivity</vt:lpstr>
      <vt:lpstr>Strong Connectivity Algorithm</vt:lpstr>
      <vt:lpstr>Strongly Connected Components</vt:lpstr>
      <vt:lpstr>Transitive Closure</vt:lpstr>
      <vt:lpstr>Computing the Transitive Closure</vt:lpstr>
      <vt:lpstr>Floyd-Warshall Transitive Closure</vt:lpstr>
      <vt:lpstr>Floyd-Warshall’s Algorithm</vt:lpstr>
      <vt:lpstr>Floyd-Warshall Example</vt:lpstr>
      <vt:lpstr>Floyd-Warshall, Iteration 1</vt:lpstr>
      <vt:lpstr>Floyd-Warshall, Iteration 2</vt:lpstr>
      <vt:lpstr>Floyd-Warshall, Iteration 3</vt:lpstr>
      <vt:lpstr>Floyd-Warshall, Iteration 4</vt:lpstr>
      <vt:lpstr>Floyd-Warshall, Iteration 5</vt:lpstr>
      <vt:lpstr>Floyd-Warshall, Iteration 6</vt:lpstr>
      <vt:lpstr>Floyd-Warshall, Conclusion</vt:lpstr>
      <vt:lpstr>DAGs and Topological Ordering</vt:lpstr>
      <vt:lpstr>Exercise Topological Sorting</vt:lpstr>
      <vt:lpstr>Exercise Topological Sorting</vt:lpstr>
      <vt:lpstr>Algorithm for Topological Sorting</vt:lpstr>
      <vt:lpstr>Implementation with DFS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490</cp:revision>
  <dcterms:created xsi:type="dcterms:W3CDTF">2015-08-27T15:17:35Z</dcterms:created>
  <dcterms:modified xsi:type="dcterms:W3CDTF">2015-12-04T17:52:43Z</dcterms:modified>
</cp:coreProperties>
</file>